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notesMasterIdLst>
    <p:notesMasterId r:id="rId17"/>
  </p:notesMasterIdLst>
  <p:sldIdLst>
    <p:sldId id="256" r:id="rId2"/>
    <p:sldId id="257" r:id="rId3"/>
    <p:sldId id="258" r:id="rId4"/>
    <p:sldId id="259" r:id="rId5"/>
    <p:sldId id="260" r:id="rId6"/>
    <p:sldId id="261" r:id="rId7"/>
    <p:sldId id="262" r:id="rId8"/>
    <p:sldId id="263" r:id="rId9"/>
    <p:sldId id="273" r:id="rId10"/>
    <p:sldId id="271" r:id="rId11"/>
    <p:sldId id="268" r:id="rId12"/>
    <p:sldId id="269" r:id="rId13"/>
    <p:sldId id="270" r:id="rId14"/>
    <p:sldId id="278" r:id="rId15"/>
    <p:sldId id="274"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349" autoAdjust="0"/>
  </p:normalViewPr>
  <p:slideViewPr>
    <p:cSldViewPr snapToGrid="0">
      <p:cViewPr>
        <p:scale>
          <a:sx n="88" d="100"/>
          <a:sy n="88" d="100"/>
        </p:scale>
        <p:origin x="-13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1DA097-9D8C-4572-9CDA-3F0B974B784F}" type="datetimeFigureOut">
              <a:rPr lang="ru-RU" smtClean="0"/>
              <a:t>16.05.2024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C3ACA6-A6DD-43F8-B677-E026FEFF0CAA}" type="slidenum">
              <a:rPr lang="ru-RU" smtClean="0"/>
              <a:t>‹#›</a:t>
            </a:fld>
            <a:endParaRPr lang="ru-RU"/>
          </a:p>
        </p:txBody>
      </p:sp>
    </p:spTree>
    <p:extLst>
      <p:ext uri="{BB962C8B-B14F-4D97-AF65-F5344CB8AC3E}">
        <p14:creationId xmlns:p14="http://schemas.microsoft.com/office/powerpoint/2010/main" val="9969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7C3ACA6-A6DD-43F8-B677-E026FEFF0CAA}" type="slidenum">
              <a:rPr lang="ru-RU" smtClean="0"/>
              <a:t>9</a:t>
            </a:fld>
            <a:endParaRPr lang="ru-RU"/>
          </a:p>
        </p:txBody>
      </p:sp>
    </p:spTree>
    <p:extLst>
      <p:ext uri="{BB962C8B-B14F-4D97-AF65-F5344CB8AC3E}">
        <p14:creationId xmlns:p14="http://schemas.microsoft.com/office/powerpoint/2010/main" val="12929797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4B77631-D147-4A6A-BEE2-88BDD90E58F5}" type="datetimeFigureOut">
              <a:rPr lang="ru-RU" smtClean="0"/>
              <a:t>16.05.2024</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22DFB4B6-08D5-40F8-B787-E61BF40CBD33}"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9184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4B77631-D147-4A6A-BEE2-88BDD90E58F5}" type="datetimeFigureOut">
              <a:rPr lang="ru-RU" smtClean="0"/>
              <a:t>16.05.2024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2DFB4B6-08D5-40F8-B787-E61BF40CBD33}" type="slidenum">
              <a:rPr lang="ru-RU" smtClean="0"/>
              <a:t>‹#›</a:t>
            </a:fld>
            <a:endParaRPr lang="ru-RU"/>
          </a:p>
        </p:txBody>
      </p:sp>
    </p:spTree>
    <p:extLst>
      <p:ext uri="{BB962C8B-B14F-4D97-AF65-F5344CB8AC3E}">
        <p14:creationId xmlns:p14="http://schemas.microsoft.com/office/powerpoint/2010/main" val="174581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4B77631-D147-4A6A-BEE2-88BDD90E58F5}" type="datetimeFigureOut">
              <a:rPr lang="ru-RU" smtClean="0"/>
              <a:t>16.05.2024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DFB4B6-08D5-40F8-B787-E61BF40CBD33}"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6012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4B77631-D147-4A6A-BEE2-88BDD90E58F5}" type="datetimeFigureOut">
              <a:rPr lang="ru-RU" smtClean="0"/>
              <a:t>16.05.2024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DFB4B6-08D5-40F8-B787-E61BF40CBD33}"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6780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4B77631-D147-4A6A-BEE2-88BDD90E58F5}" type="datetimeFigureOut">
              <a:rPr lang="ru-RU" smtClean="0"/>
              <a:t>16.05.2024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DFB4B6-08D5-40F8-B787-E61BF40CBD33}" type="slidenum">
              <a:rPr lang="ru-RU" smtClean="0"/>
              <a:t>‹#›</a:t>
            </a:fld>
            <a:endParaRPr lang="ru-RU"/>
          </a:p>
        </p:txBody>
      </p:sp>
    </p:spTree>
    <p:extLst>
      <p:ext uri="{BB962C8B-B14F-4D97-AF65-F5344CB8AC3E}">
        <p14:creationId xmlns:p14="http://schemas.microsoft.com/office/powerpoint/2010/main" val="3767199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4B77631-D147-4A6A-BEE2-88BDD90E58F5}" type="datetimeFigureOut">
              <a:rPr lang="ru-RU" smtClean="0"/>
              <a:t>16.05.2024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DFB4B6-08D5-40F8-B787-E61BF40CBD33}"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810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4B77631-D147-4A6A-BEE2-88BDD90E58F5}" type="datetimeFigureOut">
              <a:rPr lang="ru-RU" smtClean="0"/>
              <a:t>16.05.2024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DFB4B6-08D5-40F8-B787-E61BF40CBD33}"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6393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4B77631-D147-4A6A-BEE2-88BDD90E58F5}" type="datetimeFigureOut">
              <a:rPr lang="ru-RU" smtClean="0"/>
              <a:t>16.05.2024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DFB4B6-08D5-40F8-B787-E61BF40CBD33}"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22228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4B77631-D147-4A6A-BEE2-88BDD90E58F5}" type="datetimeFigureOut">
              <a:rPr lang="ru-RU" smtClean="0"/>
              <a:t>16.05.2024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DFB4B6-08D5-40F8-B787-E61BF40CBD33}"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1604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4B77631-D147-4A6A-BEE2-88BDD90E58F5}" type="datetimeFigureOut">
              <a:rPr lang="ru-RU" smtClean="0"/>
              <a:t>16.05.2024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DFB4B6-08D5-40F8-B787-E61BF40CBD33}" type="slidenum">
              <a:rPr lang="ru-RU" smtClean="0"/>
              <a:t>‹#›</a:t>
            </a:fld>
            <a:endParaRPr lang="ru-RU"/>
          </a:p>
        </p:txBody>
      </p:sp>
    </p:spTree>
    <p:extLst>
      <p:ext uri="{BB962C8B-B14F-4D97-AF65-F5344CB8AC3E}">
        <p14:creationId xmlns:p14="http://schemas.microsoft.com/office/powerpoint/2010/main" val="3998462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4B77631-D147-4A6A-BEE2-88BDD90E58F5}" type="datetimeFigureOut">
              <a:rPr lang="ru-RU" smtClean="0"/>
              <a:t>16.05.2024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DFB4B6-08D5-40F8-B787-E61BF40CBD33}"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3874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4B77631-D147-4A6A-BEE2-88BDD90E58F5}" type="datetimeFigureOut">
              <a:rPr lang="ru-RU" smtClean="0"/>
              <a:t>16.05.2024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2DFB4B6-08D5-40F8-B787-E61BF40CBD33}" type="slidenum">
              <a:rPr lang="ru-RU" smtClean="0"/>
              <a:t>‹#›</a:t>
            </a:fld>
            <a:endParaRPr lang="ru-RU"/>
          </a:p>
        </p:txBody>
      </p:sp>
    </p:spTree>
    <p:extLst>
      <p:ext uri="{BB962C8B-B14F-4D97-AF65-F5344CB8AC3E}">
        <p14:creationId xmlns:p14="http://schemas.microsoft.com/office/powerpoint/2010/main" val="1907466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4B77631-D147-4A6A-BEE2-88BDD90E58F5}" type="datetimeFigureOut">
              <a:rPr lang="ru-RU" smtClean="0"/>
              <a:t>16.05.2024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2DFB4B6-08D5-40F8-B787-E61BF40CBD33}"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6655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4B77631-D147-4A6A-BEE2-88BDD90E58F5}" type="datetimeFigureOut">
              <a:rPr lang="ru-RU" smtClean="0"/>
              <a:t>16.05.2024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2DFB4B6-08D5-40F8-B787-E61BF40CBD33}"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1865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B77631-D147-4A6A-BEE2-88BDD90E58F5}" type="datetimeFigureOut">
              <a:rPr lang="ru-RU" smtClean="0"/>
              <a:t>16.05.2024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2DFB4B6-08D5-40F8-B787-E61BF40CBD33}" type="slidenum">
              <a:rPr lang="ru-RU" smtClean="0"/>
              <a:t>‹#›</a:t>
            </a:fld>
            <a:endParaRPr lang="ru-RU"/>
          </a:p>
        </p:txBody>
      </p:sp>
    </p:spTree>
    <p:extLst>
      <p:ext uri="{BB962C8B-B14F-4D97-AF65-F5344CB8AC3E}">
        <p14:creationId xmlns:p14="http://schemas.microsoft.com/office/powerpoint/2010/main" val="4109233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4B77631-D147-4A6A-BEE2-88BDD90E58F5}" type="datetimeFigureOut">
              <a:rPr lang="ru-RU" smtClean="0"/>
              <a:t>16.05.2024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2DFB4B6-08D5-40F8-B787-E61BF40CBD33}"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0357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4B77631-D147-4A6A-BEE2-88BDD90E58F5}" type="datetimeFigureOut">
              <a:rPr lang="ru-RU" smtClean="0"/>
              <a:t>16.05.2024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2DFB4B6-08D5-40F8-B787-E61BF40CBD33}" type="slidenum">
              <a:rPr lang="ru-RU" smtClean="0"/>
              <a:t>‹#›</a:t>
            </a:fld>
            <a:endParaRPr lang="ru-RU"/>
          </a:p>
        </p:txBody>
      </p:sp>
    </p:spTree>
    <p:extLst>
      <p:ext uri="{BB962C8B-B14F-4D97-AF65-F5344CB8AC3E}">
        <p14:creationId xmlns:p14="http://schemas.microsoft.com/office/powerpoint/2010/main" val="2621954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4B77631-D147-4A6A-BEE2-88BDD90E58F5}" type="datetimeFigureOut">
              <a:rPr lang="ru-RU" smtClean="0"/>
              <a:t>16.05.2024</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2DFB4B6-08D5-40F8-B787-E61BF40CBD33}" type="slidenum">
              <a:rPr lang="ru-RU" smtClean="0"/>
              <a:t>‹#›</a:t>
            </a:fld>
            <a:endParaRPr lang="ru-RU"/>
          </a:p>
        </p:txBody>
      </p:sp>
    </p:spTree>
    <p:extLst>
      <p:ext uri="{BB962C8B-B14F-4D97-AF65-F5344CB8AC3E}">
        <p14:creationId xmlns:p14="http://schemas.microsoft.com/office/powerpoint/2010/main" val="278932380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png"/><Relationship Id="rId4" Type="http://schemas.openxmlformats.org/officeDocument/2006/relationships/image" Target="../media/image46.jpeg"/></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099461" y="0"/>
            <a:ext cx="8999462" cy="5779654"/>
          </a:xfrm>
          <a:prstGeom prst="rect">
            <a:avLst/>
          </a:prstGeom>
        </p:spPr>
      </p:pic>
      <p:sp>
        <p:nvSpPr>
          <p:cNvPr id="2" name="Заголовок 1"/>
          <p:cNvSpPr>
            <a:spLocks noGrp="1"/>
          </p:cNvSpPr>
          <p:nvPr>
            <p:ph type="ctrTitle"/>
          </p:nvPr>
        </p:nvSpPr>
        <p:spPr>
          <a:xfrm>
            <a:off x="344384" y="332509"/>
            <a:ext cx="10058400" cy="3325088"/>
          </a:xfrm>
        </p:spPr>
        <p:txBody>
          <a:bodyPr/>
          <a:lstStyle/>
          <a:p>
            <a:r>
              <a:rPr lang="ru-RU" b="1" dirty="0" err="1" smtClean="0">
                <a:solidFill>
                  <a:srgbClr val="FF0000"/>
                </a:solidFill>
              </a:rPr>
              <a:t>Белгородчина</a:t>
            </a:r>
            <a:r>
              <a:rPr lang="ru-RU" b="1" dirty="0" smtClean="0">
                <a:solidFill>
                  <a:srgbClr val="FF0000"/>
                </a:solidFill>
              </a:rPr>
              <a:t> –Родина малая, здесь начало России моей…</a:t>
            </a:r>
            <a:endParaRPr lang="ru-RU" b="1" dirty="0">
              <a:solidFill>
                <a:srgbClr val="FF0000"/>
              </a:solidFill>
            </a:endParaRPr>
          </a:p>
        </p:txBody>
      </p:sp>
      <p:sp>
        <p:nvSpPr>
          <p:cNvPr id="3" name="Подзаголовок 2"/>
          <p:cNvSpPr>
            <a:spLocks noGrp="1"/>
          </p:cNvSpPr>
          <p:nvPr>
            <p:ph type="subTitle" idx="1"/>
          </p:nvPr>
        </p:nvSpPr>
        <p:spPr/>
        <p:txBody>
          <a:bodyPr/>
          <a:lstStyle/>
          <a:p>
            <a:endParaRPr lang="ru-RU" dirty="0"/>
          </a:p>
        </p:txBody>
      </p:sp>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111" y="3713725"/>
            <a:ext cx="6994567" cy="3109303"/>
          </a:xfrm>
          <a:prstGeom prst="rect">
            <a:avLst/>
          </a:prstGeom>
        </p:spPr>
      </p:pic>
      <p:sp>
        <p:nvSpPr>
          <p:cNvPr id="6" name="TextBox 5"/>
          <p:cNvSpPr txBox="1"/>
          <p:nvPr/>
        </p:nvSpPr>
        <p:spPr>
          <a:xfrm>
            <a:off x="7532258" y="5579246"/>
            <a:ext cx="4973728" cy="923330"/>
          </a:xfrm>
          <a:prstGeom prst="rect">
            <a:avLst/>
          </a:prstGeom>
          <a:noFill/>
        </p:spPr>
        <p:txBody>
          <a:bodyPr wrap="square" rtlCol="0">
            <a:spAutoFit/>
          </a:bodyPr>
          <a:lstStyle/>
          <a:p>
            <a:r>
              <a:rPr lang="ru-RU" b="1" dirty="0" smtClean="0"/>
              <a:t>Автор: </a:t>
            </a:r>
            <a:r>
              <a:rPr lang="ru-RU" dirty="0" err="1" smtClean="0"/>
              <a:t>Ерпулёва</a:t>
            </a:r>
            <a:r>
              <a:rPr lang="ru-RU" dirty="0" smtClean="0"/>
              <a:t> Надежда Алексеевна</a:t>
            </a:r>
          </a:p>
          <a:p>
            <a:r>
              <a:rPr lang="ru-RU" b="1" dirty="0" smtClean="0"/>
              <a:t>Руководитель: </a:t>
            </a:r>
            <a:r>
              <a:rPr lang="ru-RU" dirty="0" err="1" smtClean="0"/>
              <a:t>Тимошичева</a:t>
            </a:r>
            <a:r>
              <a:rPr lang="ru-RU" dirty="0" smtClean="0"/>
              <a:t> Елена Ивановна, </a:t>
            </a:r>
          </a:p>
          <a:p>
            <a:r>
              <a:rPr lang="ru-RU" dirty="0"/>
              <a:t>п</a:t>
            </a:r>
            <a:r>
              <a:rPr lang="ru-RU" dirty="0" smtClean="0"/>
              <a:t>едагог МАУ ДО «Дом детского творчества»</a:t>
            </a:r>
            <a:endParaRPr lang="ru-RU" dirty="0"/>
          </a:p>
        </p:txBody>
      </p:sp>
      <p:sp>
        <p:nvSpPr>
          <p:cNvPr id="7" name="TextBox 6"/>
          <p:cNvSpPr txBox="1"/>
          <p:nvPr/>
        </p:nvSpPr>
        <p:spPr>
          <a:xfrm>
            <a:off x="-684481" y="71252"/>
            <a:ext cx="7160821" cy="1200329"/>
          </a:xfrm>
          <a:prstGeom prst="rect">
            <a:avLst/>
          </a:prstGeom>
          <a:noFill/>
        </p:spPr>
        <p:txBody>
          <a:bodyPr wrap="square" rtlCol="0">
            <a:spAutoFit/>
          </a:bodyPr>
          <a:lstStyle/>
          <a:p>
            <a:pPr algn="ctr"/>
            <a:r>
              <a:rPr lang="ru-RU" b="1" dirty="0" smtClean="0"/>
              <a:t>Муниципальное автономное учреждение</a:t>
            </a:r>
          </a:p>
          <a:p>
            <a:pPr algn="ctr"/>
            <a:r>
              <a:rPr lang="ru-RU" b="1" dirty="0"/>
              <a:t>д</a:t>
            </a:r>
            <a:r>
              <a:rPr lang="ru-RU" b="1" dirty="0" smtClean="0"/>
              <a:t>ополнительного образования</a:t>
            </a:r>
          </a:p>
          <a:p>
            <a:pPr algn="ctr"/>
            <a:r>
              <a:rPr lang="ru-RU" b="1" dirty="0" smtClean="0"/>
              <a:t>«Дом детского творчества»</a:t>
            </a:r>
          </a:p>
          <a:p>
            <a:pPr algn="ctr"/>
            <a:r>
              <a:rPr lang="ru-RU" b="1" dirty="0" err="1" smtClean="0"/>
              <a:t>Ивнянского</a:t>
            </a:r>
            <a:r>
              <a:rPr lang="ru-RU" b="1" dirty="0" smtClean="0"/>
              <a:t> района </a:t>
            </a:r>
            <a:r>
              <a:rPr lang="ru-RU" b="1" dirty="0"/>
              <a:t>Б</a:t>
            </a:r>
            <a:r>
              <a:rPr lang="ru-RU" b="1" dirty="0" smtClean="0"/>
              <a:t>елгородской области</a:t>
            </a:r>
            <a:endParaRPr lang="ru-RU" b="1" dirty="0"/>
          </a:p>
        </p:txBody>
      </p:sp>
      <p:sp>
        <p:nvSpPr>
          <p:cNvPr id="8" name="TextBox 7"/>
          <p:cNvSpPr txBox="1"/>
          <p:nvPr/>
        </p:nvSpPr>
        <p:spPr>
          <a:xfrm>
            <a:off x="3994394" y="6418664"/>
            <a:ext cx="1496291" cy="369332"/>
          </a:xfrm>
          <a:prstGeom prst="rect">
            <a:avLst/>
          </a:prstGeom>
          <a:noFill/>
        </p:spPr>
        <p:txBody>
          <a:bodyPr wrap="square" rtlCol="0">
            <a:spAutoFit/>
          </a:bodyPr>
          <a:lstStyle/>
          <a:p>
            <a:r>
              <a:rPr lang="ru-RU" b="1" dirty="0" smtClean="0"/>
              <a:t>Ивня, 2024</a:t>
            </a:r>
            <a:endParaRPr lang="ru-RU" b="1" dirty="0"/>
          </a:p>
        </p:txBody>
      </p:sp>
    </p:spTree>
    <p:extLst>
      <p:ext uri="{BB962C8B-B14F-4D97-AF65-F5344CB8AC3E}">
        <p14:creationId xmlns:p14="http://schemas.microsoft.com/office/powerpoint/2010/main" val="5727977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7024" y="0"/>
            <a:ext cx="9601196" cy="541867"/>
          </a:xfrm>
        </p:spPr>
        <p:txBody>
          <a:bodyPr>
            <a:normAutofit fontScale="90000"/>
          </a:bodyPr>
          <a:lstStyle/>
          <a:p>
            <a:r>
              <a:rPr lang="ru-RU" sz="4000" b="1" dirty="0" err="1"/>
              <a:t>Белгородчина</a:t>
            </a:r>
            <a:r>
              <a:rPr lang="ru-RU" sz="4000" b="1" dirty="0"/>
              <a:t> славится своими </a:t>
            </a:r>
            <a:r>
              <a:rPr lang="ru-RU" sz="4000" b="1" dirty="0" smtClean="0"/>
              <a:t>людьми</a:t>
            </a:r>
            <a:endParaRPr lang="ru-RU" sz="4000" b="1" dirty="0"/>
          </a:p>
        </p:txBody>
      </p:sp>
      <p:sp>
        <p:nvSpPr>
          <p:cNvPr id="3" name="Объект 2"/>
          <p:cNvSpPr>
            <a:spLocks noGrp="1"/>
          </p:cNvSpPr>
          <p:nvPr>
            <p:ph idx="1"/>
          </p:nvPr>
        </p:nvSpPr>
        <p:spPr>
          <a:xfrm>
            <a:off x="3910148" y="775062"/>
            <a:ext cx="7587340" cy="3866607"/>
          </a:xfrm>
        </p:spPr>
        <p:txBody>
          <a:bodyPr>
            <a:normAutofit fontScale="70000" lnSpcReduction="20000"/>
          </a:bodyPr>
          <a:lstStyle/>
          <a:p>
            <a:r>
              <a:rPr lang="ru-RU" dirty="0"/>
              <a:t>Дегтярев Степан </a:t>
            </a:r>
            <a:r>
              <a:rPr lang="ru-RU" dirty="0" err="1"/>
              <a:t>Аникеевич</a:t>
            </a:r>
            <a:r>
              <a:rPr lang="ru-RU" dirty="0"/>
              <a:t> – русский дирижер и композитор, певец, педагог.</a:t>
            </a:r>
          </a:p>
          <a:p>
            <a:r>
              <a:rPr lang="ru-RU" dirty="0" smtClean="0"/>
              <a:t>Раевский </a:t>
            </a:r>
            <a:r>
              <a:rPr lang="ru-RU" dirty="0"/>
              <a:t>Владимир Федосеевич – поэт и публицист, герой Отечественной войны 1812 года, друг </a:t>
            </a:r>
            <a:r>
              <a:rPr lang="ru-RU" dirty="0" err="1" smtClean="0"/>
              <a:t>А.С.Пушкина</a:t>
            </a:r>
            <a:r>
              <a:rPr lang="ru-RU" dirty="0"/>
              <a:t>.</a:t>
            </a:r>
          </a:p>
          <a:p>
            <a:r>
              <a:rPr lang="ru-RU" dirty="0" err="1" smtClean="0"/>
              <a:t>Двигубский</a:t>
            </a:r>
            <a:r>
              <a:rPr lang="ru-RU" dirty="0" smtClean="0"/>
              <a:t> </a:t>
            </a:r>
            <a:r>
              <a:rPr lang="ru-RU" dirty="0"/>
              <a:t>Иван </a:t>
            </a:r>
            <a:r>
              <a:rPr lang="ru-RU" dirty="0" err="1"/>
              <a:t>Алексееевич</a:t>
            </a:r>
            <a:r>
              <a:rPr lang="ru-RU" dirty="0"/>
              <a:t> – ботаник, ректор Московского университета (1826-1833)</a:t>
            </a:r>
          </a:p>
          <a:p>
            <a:r>
              <a:rPr lang="ru-RU" dirty="0" smtClean="0"/>
              <a:t>Ломакин </a:t>
            </a:r>
            <a:r>
              <a:rPr lang="ru-RU" dirty="0"/>
              <a:t>Гавриил Якимович – русский хоровой дирижер, педагог, композитор.</a:t>
            </a:r>
          </a:p>
          <a:p>
            <a:r>
              <a:rPr lang="ru-RU" dirty="0" smtClean="0"/>
              <a:t>Щепкин </a:t>
            </a:r>
            <a:r>
              <a:rPr lang="ru-RU" dirty="0"/>
              <a:t>Михаил Семенович- великий русский актер, родился в селе Красном </a:t>
            </a:r>
            <a:r>
              <a:rPr lang="ru-RU" dirty="0" err="1"/>
              <a:t>Яковлевского</a:t>
            </a:r>
            <a:r>
              <a:rPr lang="ru-RU" dirty="0"/>
              <a:t> района.</a:t>
            </a:r>
          </a:p>
          <a:p>
            <a:r>
              <a:rPr lang="ru-RU" dirty="0" smtClean="0"/>
              <a:t>Шухов </a:t>
            </a:r>
            <a:r>
              <a:rPr lang="ru-RU" dirty="0"/>
              <a:t>Владимир Григорьевич-.изобретатель первой в мире промышленной установки крекинга нефти, трубчатых паровых котлов, эрлифта, форсунки для сжигания мазута, первых в мире конструкций в форме гиперболоида,</a:t>
            </a:r>
          </a:p>
          <a:p>
            <a:r>
              <a:rPr lang="ru-RU" dirty="0" smtClean="0"/>
              <a:t> Николай </a:t>
            </a:r>
            <a:r>
              <a:rPr lang="ru-RU" dirty="0"/>
              <a:t>Федорович Ватутин - генерал армии, удивительный человек и легендарный полководец.</a:t>
            </a:r>
          </a:p>
        </p:txBody>
      </p:sp>
      <p:pic>
        <p:nvPicPr>
          <p:cNvPr id="6" name="Рисунок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4585" y="541867"/>
            <a:ext cx="1444877" cy="1828959"/>
          </a:xfrm>
          <a:prstGeom prst="rect">
            <a:avLst/>
          </a:prstGeom>
        </p:spPr>
      </p:pic>
      <p:pic>
        <p:nvPicPr>
          <p:cNvPr id="7" name="Рисунок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5256" y="631130"/>
            <a:ext cx="1543967" cy="1824687"/>
          </a:xfrm>
          <a:prstGeom prst="rect">
            <a:avLst/>
          </a:prstGeom>
        </p:spPr>
      </p:pic>
      <p:pic>
        <p:nvPicPr>
          <p:cNvPr id="8" name="Рисунок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0379" y="2150505"/>
            <a:ext cx="1390008" cy="1755800"/>
          </a:xfrm>
          <a:prstGeom prst="rect">
            <a:avLst/>
          </a:prstGeom>
        </p:spPr>
      </p:pic>
      <p:pic>
        <p:nvPicPr>
          <p:cNvPr id="9" name="Рисунок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66181" y="2297065"/>
            <a:ext cx="1475360" cy="1767993"/>
          </a:xfrm>
          <a:prstGeom prst="rect">
            <a:avLst/>
          </a:prstGeom>
        </p:spPr>
      </p:pic>
      <p:pic>
        <p:nvPicPr>
          <p:cNvPr id="10" name="Рисунок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4585" y="3497002"/>
            <a:ext cx="1298561" cy="1737511"/>
          </a:xfrm>
          <a:prstGeom prst="rect">
            <a:avLst/>
          </a:prstGeom>
        </p:spPr>
      </p:pic>
      <p:pic>
        <p:nvPicPr>
          <p:cNvPr id="11" name="Рисунок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666915" y="3772913"/>
            <a:ext cx="2316681" cy="1737511"/>
          </a:xfrm>
          <a:prstGeom prst="rect">
            <a:avLst/>
          </a:prstGeom>
        </p:spPr>
      </p:pic>
      <p:pic>
        <p:nvPicPr>
          <p:cNvPr id="12" name="Рисунок 1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355279" y="4522543"/>
            <a:ext cx="3060457" cy="1719221"/>
          </a:xfrm>
          <a:prstGeom prst="rect">
            <a:avLst/>
          </a:prstGeom>
        </p:spPr>
      </p:pic>
    </p:spTree>
    <p:extLst>
      <p:ext uri="{BB962C8B-B14F-4D97-AF65-F5344CB8AC3E}">
        <p14:creationId xmlns:p14="http://schemas.microsoft.com/office/powerpoint/2010/main" val="5678204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1" y="0"/>
            <a:ext cx="9601196" cy="480908"/>
          </a:xfrm>
        </p:spPr>
        <p:txBody>
          <a:bodyPr>
            <a:normAutofit fontScale="90000"/>
          </a:bodyPr>
          <a:lstStyle/>
          <a:p>
            <a:r>
              <a:rPr lang="ru-RU" b="1" dirty="0" err="1" smtClean="0"/>
              <a:t>Белгородчина</a:t>
            </a:r>
            <a:r>
              <a:rPr lang="ru-RU" b="1" dirty="0" smtClean="0"/>
              <a:t> промышленная</a:t>
            </a:r>
            <a:endParaRPr lang="ru-RU" b="1" dirty="0"/>
          </a:p>
        </p:txBody>
      </p:sp>
      <p:sp>
        <p:nvSpPr>
          <p:cNvPr id="3" name="Объект 2"/>
          <p:cNvSpPr>
            <a:spLocks noGrp="1"/>
          </p:cNvSpPr>
          <p:nvPr>
            <p:ph idx="1"/>
          </p:nvPr>
        </p:nvSpPr>
        <p:spPr>
          <a:xfrm>
            <a:off x="4014651" y="867469"/>
            <a:ext cx="7567750" cy="3318936"/>
          </a:xfrm>
        </p:spPr>
        <p:txBody>
          <a:bodyPr>
            <a:noAutofit/>
          </a:bodyPr>
          <a:lstStyle/>
          <a:p>
            <a:r>
              <a:rPr lang="ru-RU" sz="1800" dirty="0"/>
              <a:t>Объём промышленного производства Белгородской области составляет 143,5 млрд руб. </a:t>
            </a:r>
          </a:p>
          <a:p>
            <a:r>
              <a:rPr lang="ru-RU" sz="1800" dirty="0" smtClean="0"/>
              <a:t>Развитие </a:t>
            </a:r>
            <a:r>
              <a:rPr lang="ru-RU" sz="1800" dirty="0"/>
              <a:t>промышленного производства в значительной степени определяют </a:t>
            </a:r>
            <a:r>
              <a:rPr lang="ru-RU" sz="1800" b="1" dirty="0"/>
              <a:t>обрабатывающие производства, </a:t>
            </a:r>
            <a:r>
              <a:rPr lang="ru-RU" sz="1800" dirty="0"/>
              <a:t>на их долю приходится 71,1 % объёма отгруженных товаров собственного производства, выполненных работ и услуг (2021). </a:t>
            </a:r>
            <a:r>
              <a:rPr lang="ru-RU" sz="1800" b="1" dirty="0"/>
              <a:t>Добыча полезных ископаемых </a:t>
            </a:r>
            <a:r>
              <a:rPr lang="ru-RU" sz="1800" dirty="0"/>
              <a:t>составляет 25,7 % стоимости промышленного производства; обеспечение электроэнергией, газом и водой 3,2 % (2021).</a:t>
            </a:r>
          </a:p>
          <a:p>
            <a:r>
              <a:rPr lang="ru-RU" sz="1800" dirty="0" smtClean="0"/>
              <a:t>Ведущее </a:t>
            </a:r>
            <a:r>
              <a:rPr lang="ru-RU" sz="1800" dirty="0"/>
              <a:t>место в структуре обрабатывающих отраслей стабильно принадлежит </a:t>
            </a:r>
            <a:r>
              <a:rPr lang="ru-RU" sz="1800" b="1" dirty="0"/>
              <a:t>пищевой промышленности </a:t>
            </a:r>
            <a:r>
              <a:rPr lang="ru-RU" sz="1800" dirty="0"/>
              <a:t>– 53,3 % (2021; 55,5 % в 2019); второе – </a:t>
            </a:r>
            <a:r>
              <a:rPr lang="ru-RU" sz="1800" b="1" dirty="0"/>
              <a:t>металлургическому производству </a:t>
            </a:r>
            <a:r>
              <a:rPr lang="ru-RU" sz="1800" dirty="0"/>
              <a:t>и выпуску готовых металлических изделий – 34,1 % (30,0 %); третье – </a:t>
            </a:r>
            <a:r>
              <a:rPr lang="ru-RU" sz="1800" b="1" dirty="0"/>
              <a:t>производству строительных материалов </a:t>
            </a:r>
            <a:r>
              <a:rPr lang="ru-RU" sz="1800" dirty="0"/>
              <a:t>– 3,3 % (4,3 %); </a:t>
            </a:r>
            <a:r>
              <a:rPr lang="ru-RU" sz="1800" b="1" dirty="0"/>
              <a:t>химическая промышленность </a:t>
            </a:r>
            <a:r>
              <a:rPr lang="ru-RU" sz="1800" dirty="0"/>
              <a:t>(в том числе производство лекарственных средств) и </a:t>
            </a:r>
            <a:r>
              <a:rPr lang="ru-RU" sz="1800" b="1" dirty="0"/>
              <a:t>машиностроение</a:t>
            </a:r>
            <a:r>
              <a:rPr lang="ru-RU" sz="1800" dirty="0"/>
              <a:t> занимают четвёртое место – по 3,0 % (4,7 и 3,2% соответственно).</a:t>
            </a:r>
          </a:p>
        </p:txBody>
      </p:sp>
      <p:pic>
        <p:nvPicPr>
          <p:cNvPr id="5" name="Рисунок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3360" y="2024070"/>
            <a:ext cx="3781258" cy="1327711"/>
          </a:xfrm>
          <a:prstGeom prst="rect">
            <a:avLst/>
          </a:prstGeom>
        </p:spPr>
      </p:pic>
      <p:pic>
        <p:nvPicPr>
          <p:cNvPr id="6" name="Рисунок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224" y="480908"/>
            <a:ext cx="3846760" cy="1726110"/>
          </a:xfrm>
          <a:prstGeom prst="rect">
            <a:avLst/>
          </a:prstGeom>
        </p:spPr>
      </p:pic>
      <p:pic>
        <p:nvPicPr>
          <p:cNvPr id="7" name="Рисунок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224" y="3024179"/>
            <a:ext cx="2520988" cy="1887297"/>
          </a:xfrm>
          <a:prstGeom prst="rect">
            <a:avLst/>
          </a:prstGeom>
        </p:spPr>
      </p:pic>
      <p:pic>
        <p:nvPicPr>
          <p:cNvPr id="8" name="Рисунок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95401" y="4422153"/>
            <a:ext cx="2765244" cy="1841706"/>
          </a:xfrm>
          <a:prstGeom prst="rect">
            <a:avLst/>
          </a:prstGeom>
        </p:spPr>
      </p:pic>
    </p:spTree>
    <p:extLst>
      <p:ext uri="{BB962C8B-B14F-4D97-AF65-F5344CB8AC3E}">
        <p14:creationId xmlns:p14="http://schemas.microsoft.com/office/powerpoint/2010/main" val="41350877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3779" y="-89021"/>
            <a:ext cx="9601196" cy="724747"/>
          </a:xfrm>
        </p:spPr>
        <p:txBody>
          <a:bodyPr>
            <a:normAutofit fontScale="90000"/>
          </a:bodyPr>
          <a:lstStyle/>
          <a:p>
            <a:r>
              <a:rPr lang="ru-RU" b="1" dirty="0" err="1" smtClean="0"/>
              <a:t>Белгородчина</a:t>
            </a:r>
            <a:r>
              <a:rPr lang="ru-RU" b="1" dirty="0" smtClean="0"/>
              <a:t> аграрная</a:t>
            </a:r>
            <a:endParaRPr lang="ru-RU" b="1" dirty="0"/>
          </a:p>
        </p:txBody>
      </p:sp>
      <p:sp>
        <p:nvSpPr>
          <p:cNvPr id="3" name="Объект 2"/>
          <p:cNvSpPr>
            <a:spLocks noGrp="1"/>
          </p:cNvSpPr>
          <p:nvPr>
            <p:ph idx="1"/>
          </p:nvPr>
        </p:nvSpPr>
        <p:spPr>
          <a:xfrm>
            <a:off x="3570514" y="780383"/>
            <a:ext cx="8055429" cy="3318936"/>
          </a:xfrm>
        </p:spPr>
        <p:txBody>
          <a:bodyPr>
            <a:noAutofit/>
          </a:bodyPr>
          <a:lstStyle/>
          <a:p>
            <a:r>
              <a:rPr lang="ru-RU" sz="1800" dirty="0"/>
              <a:t>Роль Белгородской области в производстве сельскохозяйственной продукции в масштабах РФ существенна: при 1,1 % населения страны и таком же количестве пахотных земель область производит 4,4 % общероссийского объёма продукции сельского </a:t>
            </a:r>
            <a:r>
              <a:rPr lang="ru-RU" sz="1800" dirty="0" smtClean="0"/>
              <a:t>хозяйства.</a:t>
            </a:r>
            <a:endParaRPr lang="ru-RU" sz="1800" dirty="0"/>
          </a:p>
          <a:p>
            <a:r>
              <a:rPr lang="ru-RU" sz="1800" dirty="0" smtClean="0"/>
              <a:t>Объём </a:t>
            </a:r>
            <a:r>
              <a:rPr lang="ru-RU" sz="1800" dirty="0"/>
              <a:t>продукции сельского хозяйства составляет 343,0 млрд руб. (2021); 3-е место среди субъектов РФ после Краснодарского края и Ростовской области и 1-е место в Центральном федеральном округе (ЦФО), из них на животноводство приходится 58,9 %, на растениеводство 41,1 %.</a:t>
            </a:r>
          </a:p>
          <a:p>
            <a:r>
              <a:rPr lang="ru-RU" sz="1800" dirty="0" smtClean="0"/>
              <a:t>В </a:t>
            </a:r>
            <a:r>
              <a:rPr lang="ru-RU" sz="1800" dirty="0"/>
              <a:t>структуре сельскохозяйственных угодий преобладает пашня – от 74 % в </a:t>
            </a:r>
            <a:r>
              <a:rPr lang="ru-RU" sz="1800" dirty="0" err="1"/>
              <a:t>Валуйском</a:t>
            </a:r>
            <a:r>
              <a:rPr lang="ru-RU" sz="1800" dirty="0"/>
              <a:t>, </a:t>
            </a:r>
            <a:r>
              <a:rPr lang="ru-RU" sz="1800" dirty="0" err="1"/>
              <a:t>Вейделевском</a:t>
            </a:r>
            <a:r>
              <a:rPr lang="ru-RU" sz="1800" dirty="0"/>
              <a:t> муниципальных районах на юго-востоке области до 82 % в </a:t>
            </a:r>
            <a:r>
              <a:rPr lang="ru-RU" sz="1800" dirty="0" err="1"/>
              <a:t>Ракитянском</a:t>
            </a:r>
            <a:r>
              <a:rPr lang="ru-RU" sz="1800" dirty="0"/>
              <a:t>, </a:t>
            </a:r>
            <a:r>
              <a:rPr lang="ru-RU" sz="1800" dirty="0" err="1"/>
              <a:t>Ивнянском</a:t>
            </a:r>
            <a:r>
              <a:rPr lang="ru-RU" sz="1800" dirty="0"/>
              <a:t> муниципальных районах на западе </a:t>
            </a:r>
            <a:r>
              <a:rPr lang="ru-RU" sz="1800" dirty="0" smtClean="0"/>
              <a:t>области.</a:t>
            </a:r>
          </a:p>
          <a:p>
            <a:r>
              <a:rPr lang="ru-RU" sz="1800" dirty="0"/>
              <a:t> С появлением в </a:t>
            </a:r>
            <a:r>
              <a:rPr lang="en-US" sz="1800" dirty="0" smtClean="0"/>
              <a:t>XXI</a:t>
            </a:r>
            <a:r>
              <a:rPr lang="ru-RU" sz="1800" dirty="0" smtClean="0"/>
              <a:t> </a:t>
            </a:r>
            <a:r>
              <a:rPr lang="ru-RU" sz="1800" dirty="0"/>
              <a:t>в. крупных землепользователей стали внедряться передовые технологии земледелия, учитывающие весь комплекс факторов повышения продуктивности </a:t>
            </a:r>
            <a:r>
              <a:rPr lang="ru-RU" sz="1800" dirty="0" smtClean="0"/>
              <a:t>земель.</a:t>
            </a:r>
          </a:p>
          <a:p>
            <a:r>
              <a:rPr lang="ru-RU" sz="1800" dirty="0"/>
              <a:t>Основными производителями сельскохозяйственной продукции области являются крупные сельскохозяйственные организации как федерального </a:t>
            </a:r>
            <a:r>
              <a:rPr lang="ru-RU" sz="1800" dirty="0" smtClean="0"/>
              <a:t>уровня</a:t>
            </a:r>
            <a:r>
              <a:rPr lang="ru-RU" sz="1800" dirty="0"/>
              <a:t> </a:t>
            </a:r>
            <a:r>
              <a:rPr lang="ru-RU" sz="1800" dirty="0" smtClean="0"/>
              <a:t>- </a:t>
            </a:r>
            <a:r>
              <a:rPr lang="ru-RU" sz="1800" dirty="0"/>
              <a:t>(Агропромышленный холдинг «</a:t>
            </a:r>
            <a:r>
              <a:rPr lang="ru-RU" sz="1800" dirty="0" err="1"/>
              <a:t>Мираторг</a:t>
            </a:r>
            <a:r>
              <a:rPr lang="ru-RU" sz="1800" dirty="0"/>
              <a:t>», Группа компаний «</a:t>
            </a:r>
            <a:r>
              <a:rPr lang="ru-RU" sz="1800" dirty="0" err="1"/>
              <a:t>Русагро</a:t>
            </a:r>
            <a:r>
              <a:rPr lang="ru-RU" sz="1800" dirty="0"/>
              <a:t>»), так и зарегистрированные в Белгородской области (Группа компаний «Агро-Белогорье», «</a:t>
            </a:r>
            <a:r>
              <a:rPr lang="ru-RU" sz="1800" dirty="0" err="1"/>
              <a:t>Приосколье</a:t>
            </a:r>
            <a:r>
              <a:rPr lang="ru-RU" sz="1800" dirty="0" smtClean="0"/>
              <a:t>», </a:t>
            </a:r>
            <a:r>
              <a:rPr lang="ru-RU" sz="1800" dirty="0"/>
              <a:t>«</a:t>
            </a:r>
            <a:r>
              <a:rPr lang="ru-RU" sz="1800" dirty="0" err="1"/>
              <a:t>Белгранкорм</a:t>
            </a:r>
            <a:r>
              <a:rPr lang="ru-RU" sz="1800" dirty="0"/>
              <a:t> холдинг</a:t>
            </a:r>
            <a:r>
              <a:rPr lang="ru-RU" sz="1800" dirty="0" smtClean="0"/>
              <a:t>»).</a:t>
            </a:r>
            <a:endParaRPr lang="ru-RU" sz="1800" dirty="0"/>
          </a:p>
        </p:txBody>
      </p:sp>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8567" y="326709"/>
            <a:ext cx="2887156" cy="1690042"/>
          </a:xfrm>
          <a:prstGeom prst="rect">
            <a:avLst/>
          </a:prstGeom>
        </p:spPr>
      </p:pic>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4079" y="1685825"/>
            <a:ext cx="2966435" cy="1976088"/>
          </a:xfrm>
          <a:prstGeom prst="rect">
            <a:avLst/>
          </a:prstGeom>
        </p:spPr>
      </p:pic>
      <p:pic>
        <p:nvPicPr>
          <p:cNvPr id="6" name="Рисунок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4890" y="3049901"/>
            <a:ext cx="3150833" cy="2098836"/>
          </a:xfrm>
          <a:prstGeom prst="rect">
            <a:avLst/>
          </a:prstGeom>
        </p:spPr>
      </p:pic>
      <p:pic>
        <p:nvPicPr>
          <p:cNvPr id="7" name="Рисунок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5131" y="4695062"/>
            <a:ext cx="3252606" cy="2166111"/>
          </a:xfrm>
          <a:prstGeom prst="rect">
            <a:avLst/>
          </a:prstGeom>
        </p:spPr>
      </p:pic>
    </p:spTree>
    <p:extLst>
      <p:ext uri="{BB962C8B-B14F-4D97-AF65-F5344CB8AC3E}">
        <p14:creationId xmlns:p14="http://schemas.microsoft.com/office/powerpoint/2010/main" val="34475414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1" y="0"/>
            <a:ext cx="9601196" cy="498322"/>
          </a:xfrm>
        </p:spPr>
        <p:txBody>
          <a:bodyPr>
            <a:normAutofit fontScale="90000"/>
          </a:bodyPr>
          <a:lstStyle/>
          <a:p>
            <a:r>
              <a:rPr lang="ru-RU" b="1" dirty="0" err="1" smtClean="0"/>
              <a:t>Белгородчина</a:t>
            </a:r>
            <a:r>
              <a:rPr lang="ru-RU" b="1" dirty="0" smtClean="0"/>
              <a:t> культурная</a:t>
            </a:r>
            <a:endParaRPr lang="ru-RU" b="1" dirty="0"/>
          </a:p>
        </p:txBody>
      </p:sp>
      <p:sp>
        <p:nvSpPr>
          <p:cNvPr id="4" name="Объект 3"/>
          <p:cNvSpPr>
            <a:spLocks noGrp="1"/>
          </p:cNvSpPr>
          <p:nvPr>
            <p:ph idx="1"/>
          </p:nvPr>
        </p:nvSpPr>
        <p:spPr>
          <a:xfrm>
            <a:off x="3596640" y="649754"/>
            <a:ext cx="8508274" cy="4801811"/>
          </a:xfrm>
        </p:spPr>
        <p:txBody>
          <a:bodyPr>
            <a:normAutofit fontScale="25000" lnSpcReduction="20000"/>
          </a:bodyPr>
          <a:lstStyle/>
          <a:p>
            <a:r>
              <a:rPr lang="ru-RU" sz="7200" dirty="0"/>
              <a:t>В Белгородской области насчитывается 2121 объект культурного наследия, находящийся под государственной охраной. Среди </a:t>
            </a:r>
            <a:r>
              <a:rPr lang="ru-RU" sz="7200" dirty="0" smtClean="0"/>
              <a:t>них:</a:t>
            </a:r>
          </a:p>
          <a:p>
            <a:r>
              <a:rPr lang="ru-RU" sz="7200" dirty="0" smtClean="0"/>
              <a:t> </a:t>
            </a:r>
            <a:r>
              <a:rPr lang="ru-RU" sz="7200" dirty="0"/>
              <a:t>памятники археологии (</a:t>
            </a:r>
            <a:r>
              <a:rPr lang="ru-RU" sz="7200" dirty="0" err="1"/>
              <a:t>Хотмыжское</a:t>
            </a:r>
            <a:r>
              <a:rPr lang="ru-RU" sz="7200" dirty="0"/>
              <a:t>, </a:t>
            </a:r>
            <a:r>
              <a:rPr lang="ru-RU" sz="7200" dirty="0" err="1"/>
              <a:t>Крапивенское</a:t>
            </a:r>
            <a:r>
              <a:rPr lang="ru-RU" sz="7200" dirty="0"/>
              <a:t> городища, </a:t>
            </a:r>
            <a:r>
              <a:rPr lang="ru-RU" sz="7200" dirty="0" err="1"/>
              <a:t>Холковское</a:t>
            </a:r>
            <a:r>
              <a:rPr lang="ru-RU" sz="7200" dirty="0"/>
              <a:t> городище с подземным монастырем, пещерами и другие), </a:t>
            </a:r>
            <a:endParaRPr lang="ru-RU" sz="7200" dirty="0" smtClean="0"/>
          </a:p>
          <a:p>
            <a:r>
              <a:rPr lang="ru-RU" sz="7200" dirty="0" smtClean="0"/>
              <a:t>памятники архитектуры </a:t>
            </a:r>
            <a:r>
              <a:rPr lang="ru-RU" sz="7200" dirty="0"/>
              <a:t>и градостроительства (Смоленский, </a:t>
            </a:r>
            <a:r>
              <a:rPr lang="ru-RU" sz="7200" dirty="0" err="1"/>
              <a:t>Успенско</a:t>
            </a:r>
            <a:r>
              <a:rPr lang="ru-RU" sz="7200" dirty="0"/>
              <a:t>-Николаевский, Преображенский соборы, Покровская, </a:t>
            </a:r>
            <a:r>
              <a:rPr lang="ru-RU" sz="7200" dirty="0" err="1"/>
              <a:t>Михаилоархангельская</a:t>
            </a:r>
            <a:r>
              <a:rPr lang="ru-RU" sz="7200" dirty="0"/>
              <a:t>, Троицкая, </a:t>
            </a:r>
            <a:r>
              <a:rPr lang="ru-RU" sz="7200" dirty="0" err="1"/>
              <a:t>Крестовоздвиженская</a:t>
            </a:r>
            <a:r>
              <a:rPr lang="ru-RU" sz="7200" dirty="0"/>
              <a:t> церкви, дом купца Селиванова, </a:t>
            </a:r>
            <a:r>
              <a:rPr lang="ru-RU" sz="7200" dirty="0" err="1"/>
              <a:t>Бирюченские</a:t>
            </a:r>
            <a:r>
              <a:rPr lang="ru-RU" sz="7200" dirty="0"/>
              <a:t> торговые ряды и другие), </a:t>
            </a:r>
            <a:endParaRPr lang="ru-RU" sz="7200" dirty="0" smtClean="0"/>
          </a:p>
          <a:p>
            <a:r>
              <a:rPr lang="ru-RU" sz="7200" dirty="0" smtClean="0"/>
              <a:t>памятники </a:t>
            </a:r>
            <a:r>
              <a:rPr lang="ru-RU" sz="7200" dirty="0"/>
              <a:t>истории, искусства (в том числе садово-паркового). </a:t>
            </a:r>
            <a:endParaRPr lang="ru-RU" sz="7200" dirty="0" smtClean="0"/>
          </a:p>
          <a:p>
            <a:r>
              <a:rPr lang="ru-RU" sz="7200" dirty="0" smtClean="0"/>
              <a:t>Большую </a:t>
            </a:r>
            <a:r>
              <a:rPr lang="ru-RU" sz="7200" dirty="0"/>
              <a:t>часть памятников истории на территории области составляют памятники воинской славы и воинские захоронения. Среди них мемориальный комплекс "Курская дуга", государственный военно-исторический музей-заповедник "</a:t>
            </a:r>
            <a:r>
              <a:rPr lang="ru-RU" sz="7200" dirty="0" err="1"/>
              <a:t>Прохоровское</a:t>
            </a:r>
            <a:r>
              <a:rPr lang="ru-RU" sz="7200" dirty="0"/>
              <a:t> поле", Белгородский государственный историко-художественный музей-диорама "Курская битва. Белгородское </a:t>
            </a:r>
            <a:r>
              <a:rPr lang="ru-RU" sz="7200" dirty="0" smtClean="0"/>
              <a:t>направление.</a:t>
            </a:r>
            <a:r>
              <a:rPr lang="ru-RU" sz="7200" dirty="0"/>
              <a:t>         </a:t>
            </a:r>
          </a:p>
          <a:p>
            <a:r>
              <a:rPr lang="ru-RU" sz="7200" dirty="0"/>
              <a:t>Белгородская область – уникальный регион в плане изучения традиций народной культуры. Природные, социальные, этнические особенности региона, отразились в памятниках XIX – первой половины XX в. Одежда, утварь, изделия народных мастеров, до сих пор, особенно бережно, сохраняются в музейных коллекциях, в фольклорных коллективах и местных жителей.</a:t>
            </a:r>
          </a:p>
          <a:p>
            <a:r>
              <a:rPr lang="ru-RU" sz="7200" dirty="0" err="1"/>
              <a:t>Белгородчина</a:t>
            </a:r>
            <a:r>
              <a:rPr lang="ru-RU" sz="7200" dirty="0"/>
              <a:t> богата песенно-инструментальной и хореографической традициями, богатейшей календарной и семейно-бытовой обрядностью, многоцветной палитрой народной одежды, многообразием народных промыслов и ремёсел.</a:t>
            </a:r>
          </a:p>
          <a:p>
            <a:r>
              <a:rPr lang="ru-RU" dirty="0"/>
              <a:t/>
            </a:r>
            <a:br>
              <a:rPr lang="ru-RU" dirty="0"/>
            </a:br>
            <a:endParaRPr lang="ru-RU" dirty="0" smtClean="0"/>
          </a:p>
          <a:p>
            <a:endParaRPr lang="ru-RU" dirty="0"/>
          </a:p>
        </p:txBody>
      </p:sp>
      <p:pic>
        <p:nvPicPr>
          <p:cNvPr id="6" name="Рисунок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467" y="190581"/>
            <a:ext cx="2965825" cy="1975514"/>
          </a:xfrm>
          <a:prstGeom prst="rect">
            <a:avLst/>
          </a:prstGeom>
        </p:spPr>
      </p:pic>
      <p:pic>
        <p:nvPicPr>
          <p:cNvPr id="7" name="Рисунок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3468" y="1576167"/>
            <a:ext cx="2694498" cy="1787439"/>
          </a:xfrm>
          <a:prstGeom prst="rect">
            <a:avLst/>
          </a:prstGeom>
        </p:spPr>
      </p:pic>
      <p:pic>
        <p:nvPicPr>
          <p:cNvPr id="8" name="Рисунок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0489" y="3050659"/>
            <a:ext cx="2947477" cy="1721447"/>
          </a:xfrm>
          <a:prstGeom prst="rect">
            <a:avLst/>
          </a:prstGeom>
        </p:spPr>
      </p:pic>
      <p:pic>
        <p:nvPicPr>
          <p:cNvPr id="9" name="Рисунок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0885" y="4343616"/>
            <a:ext cx="2676418" cy="1784279"/>
          </a:xfrm>
          <a:prstGeom prst="rect">
            <a:avLst/>
          </a:prstGeom>
        </p:spPr>
      </p:pic>
    </p:spTree>
    <p:extLst>
      <p:ext uri="{BB962C8B-B14F-4D97-AF65-F5344CB8AC3E}">
        <p14:creationId xmlns:p14="http://schemas.microsoft.com/office/powerpoint/2010/main" val="18286454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1" y="0"/>
            <a:ext cx="9601196" cy="541868"/>
          </a:xfrm>
        </p:spPr>
        <p:txBody>
          <a:bodyPr>
            <a:normAutofit fontScale="90000"/>
          </a:bodyPr>
          <a:lstStyle/>
          <a:p>
            <a:r>
              <a:rPr lang="ru-RU" b="1" dirty="0" smtClean="0"/>
              <a:t>СВО и </a:t>
            </a:r>
            <a:r>
              <a:rPr lang="ru-RU" b="1" dirty="0" err="1"/>
              <a:t>Б</a:t>
            </a:r>
            <a:r>
              <a:rPr lang="ru-RU" b="1" dirty="0" err="1" smtClean="0"/>
              <a:t>елгородчина</a:t>
            </a:r>
            <a:endParaRPr lang="ru-RU" b="1" dirty="0"/>
          </a:p>
        </p:txBody>
      </p:sp>
      <p:sp>
        <p:nvSpPr>
          <p:cNvPr id="3" name="Объект 2"/>
          <p:cNvSpPr>
            <a:spLocks noGrp="1"/>
          </p:cNvSpPr>
          <p:nvPr>
            <p:ph idx="1"/>
          </p:nvPr>
        </p:nvSpPr>
        <p:spPr>
          <a:xfrm>
            <a:off x="5468983" y="270934"/>
            <a:ext cx="5871751" cy="5341741"/>
          </a:xfrm>
        </p:spPr>
        <p:txBody>
          <a:bodyPr>
            <a:normAutofit fontScale="25000" lnSpcReduction="20000"/>
          </a:bodyPr>
          <a:lstStyle/>
          <a:p>
            <a:pPr marL="0" indent="0">
              <a:buNone/>
            </a:pPr>
            <a:endParaRPr lang="ru-RU" sz="5600" dirty="0"/>
          </a:p>
          <a:p>
            <a:r>
              <a:rPr lang="ru-RU" sz="5600" dirty="0"/>
              <a:t>Охнуло небо устало, взрыв всколыхнул облака.</a:t>
            </a:r>
          </a:p>
          <a:p>
            <a:r>
              <a:rPr lang="ru-RU" sz="5600" dirty="0"/>
              <a:t>Сердце тревожностью сжало о судьбе моего городка.</a:t>
            </a:r>
          </a:p>
          <a:p>
            <a:r>
              <a:rPr lang="ru-RU" sz="5600" dirty="0"/>
              <a:t>Шебекино ждёт покоя, привыкли ко взрывам давно.</a:t>
            </a:r>
          </a:p>
          <a:p>
            <a:r>
              <a:rPr lang="ru-RU" sz="5600" dirty="0"/>
              <a:t>Спокойно идём на работу, даже ходим в кино.</a:t>
            </a:r>
          </a:p>
          <a:p>
            <a:pPr lvl="1"/>
            <a:r>
              <a:rPr lang="ru-RU" sz="5200" dirty="0" smtClean="0"/>
              <a:t>Только </a:t>
            </a:r>
            <a:r>
              <a:rPr lang="ru-RU" sz="5200" dirty="0"/>
              <a:t>детишек не видно, боимся гулять отпускать.</a:t>
            </a:r>
          </a:p>
          <a:p>
            <a:r>
              <a:rPr lang="ru-RU" sz="5600" dirty="0"/>
              <a:t>За детство такое обидно, ведь время не ходит вспять.</a:t>
            </a:r>
          </a:p>
          <a:p>
            <a:r>
              <a:rPr lang="ru-RU" sz="5600" dirty="0"/>
              <a:t>Учёба не в радость </a:t>
            </a:r>
            <a:r>
              <a:rPr lang="ru-RU" sz="5600" dirty="0" err="1"/>
              <a:t>дистантом</a:t>
            </a:r>
            <a:r>
              <a:rPr lang="ru-RU" sz="5600" dirty="0"/>
              <a:t>, когда не видим глаз.</a:t>
            </a:r>
          </a:p>
          <a:p>
            <a:r>
              <a:rPr lang="ru-RU" sz="5600" dirty="0"/>
              <a:t>Даже врождённым талантам учиться трудней во сто раз.</a:t>
            </a:r>
          </a:p>
          <a:p>
            <a:pPr lvl="1"/>
            <a:r>
              <a:rPr lang="ru-RU" sz="5200" dirty="0" smtClean="0"/>
              <a:t>Кто </a:t>
            </a:r>
            <a:r>
              <a:rPr lang="ru-RU" sz="5200" dirty="0"/>
              <a:t>испугался сразу, уехал уже давно.</a:t>
            </a:r>
          </a:p>
          <a:p>
            <a:r>
              <a:rPr lang="ru-RU" sz="5600" dirty="0"/>
              <a:t>Только тем, кто дома остался, бояться запрещено.</a:t>
            </a:r>
          </a:p>
          <a:p>
            <a:r>
              <a:rPr lang="ru-RU" sz="5600" dirty="0"/>
              <a:t>Мы слишком любим свой город, уют, доброту, покой</a:t>
            </a:r>
          </a:p>
          <a:p>
            <a:r>
              <a:rPr lang="ru-RU" sz="5600" dirty="0"/>
              <a:t>Белых холмов, просторы, гладь реки голубой.</a:t>
            </a:r>
          </a:p>
          <a:p>
            <a:pPr lvl="1"/>
            <a:r>
              <a:rPr lang="ru-RU" sz="5200" dirty="0" smtClean="0"/>
              <a:t>Мы </a:t>
            </a:r>
            <a:r>
              <a:rPr lang="ru-RU" sz="5200" dirty="0"/>
              <a:t>выстоим, даже не дрогнем, и будет повержен враг,</a:t>
            </a:r>
          </a:p>
          <a:p>
            <a:r>
              <a:rPr lang="ru-RU" sz="5600" dirty="0"/>
              <a:t>Как в древности был отогнан иконой от наших врат.</a:t>
            </a:r>
          </a:p>
          <a:p>
            <a:r>
              <a:rPr lang="ru-RU" sz="5600" dirty="0"/>
              <a:t>Никола Ратник Угодник молитвой своей защитил,</a:t>
            </a:r>
          </a:p>
          <a:p>
            <a:r>
              <a:rPr lang="ru-RU" sz="5600" dirty="0"/>
              <a:t>Воинам скорый помощник в бегство врагов обратил.</a:t>
            </a:r>
          </a:p>
          <a:p>
            <a:pPr lvl="1"/>
            <a:r>
              <a:rPr lang="ru-RU" sz="5200" dirty="0" smtClean="0"/>
              <a:t>Икона </a:t>
            </a:r>
            <a:r>
              <a:rPr lang="ru-RU" sz="5200" dirty="0"/>
              <a:t>его святая на нашей земле легла,</a:t>
            </a:r>
          </a:p>
          <a:p>
            <a:r>
              <a:rPr lang="ru-RU" sz="5600" dirty="0"/>
              <a:t>И воинам, помогая, от смерти их берегла.</a:t>
            </a:r>
          </a:p>
          <a:p>
            <a:r>
              <a:rPr lang="ru-RU" sz="5600" dirty="0"/>
              <a:t>Значит не будет дороги по нашей земле врагу,</a:t>
            </a:r>
          </a:p>
          <a:p>
            <a:r>
              <a:rPr lang="ru-RU" sz="5600" dirty="0"/>
              <a:t>Если чертоги России святые так берегут. </a:t>
            </a:r>
            <a:r>
              <a:rPr lang="ru-RU" sz="5600" dirty="0" smtClean="0"/>
              <a:t>                      Елена </a:t>
            </a:r>
            <a:r>
              <a:rPr lang="ru-RU" sz="5600" dirty="0"/>
              <a:t>Светличная</a:t>
            </a:r>
          </a:p>
          <a:p>
            <a:endParaRPr lang="ru-RU" sz="5600" dirty="0"/>
          </a:p>
          <a:p>
            <a:endParaRPr lang="ru-RU" dirty="0"/>
          </a:p>
        </p:txBody>
      </p:sp>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5712" y="107801"/>
            <a:ext cx="3236480" cy="2157653"/>
          </a:xfrm>
          <a:prstGeom prst="rect">
            <a:avLst/>
          </a:prstGeom>
        </p:spPr>
      </p:pic>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76177" y="544002"/>
            <a:ext cx="1942714" cy="2411170"/>
          </a:xfrm>
          <a:prstGeom prst="rect">
            <a:avLst/>
          </a:prstGeom>
        </p:spPr>
      </p:pic>
      <p:pic>
        <p:nvPicPr>
          <p:cNvPr id="6" name="Рисунок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5725" y="1423278"/>
            <a:ext cx="2557162" cy="1917871"/>
          </a:xfrm>
          <a:prstGeom prst="rect">
            <a:avLst/>
          </a:prstGeom>
        </p:spPr>
      </p:pic>
      <p:pic>
        <p:nvPicPr>
          <p:cNvPr id="7" name="Рисунок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05326" y="2125879"/>
            <a:ext cx="3253915" cy="2196736"/>
          </a:xfrm>
          <a:prstGeom prst="rect">
            <a:avLst/>
          </a:prstGeom>
        </p:spPr>
      </p:pic>
      <p:pic>
        <p:nvPicPr>
          <p:cNvPr id="8" name="Рисунок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3741633"/>
            <a:ext cx="2954476" cy="1971190"/>
          </a:xfrm>
          <a:prstGeom prst="rect">
            <a:avLst/>
          </a:prstGeom>
        </p:spPr>
      </p:pic>
      <p:pic>
        <p:nvPicPr>
          <p:cNvPr id="9" name="Рисунок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419571" y="4416067"/>
            <a:ext cx="3049412" cy="1687341"/>
          </a:xfrm>
          <a:prstGeom prst="rect">
            <a:avLst/>
          </a:prstGeom>
        </p:spPr>
      </p:pic>
    </p:spTree>
    <p:extLst>
      <p:ext uri="{BB962C8B-B14F-4D97-AF65-F5344CB8AC3E}">
        <p14:creationId xmlns:p14="http://schemas.microsoft.com/office/powerpoint/2010/main" val="26997349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82487" y="111276"/>
            <a:ext cx="9601196" cy="376403"/>
          </a:xfrm>
        </p:spPr>
        <p:txBody>
          <a:bodyPr>
            <a:normAutofit fontScale="90000"/>
          </a:bodyPr>
          <a:lstStyle/>
          <a:p>
            <a:r>
              <a:rPr lang="ru-RU" b="1" dirty="0" smtClean="0"/>
              <a:t>Ивня – уголок </a:t>
            </a:r>
            <a:r>
              <a:rPr lang="ru-RU" b="1" dirty="0" err="1" smtClean="0"/>
              <a:t>белгородчины</a:t>
            </a:r>
            <a:endParaRPr lang="ru-RU" b="1" dirty="0"/>
          </a:p>
        </p:txBody>
      </p:sp>
      <p:sp>
        <p:nvSpPr>
          <p:cNvPr id="3" name="Объект 2"/>
          <p:cNvSpPr>
            <a:spLocks noGrp="1"/>
          </p:cNvSpPr>
          <p:nvPr>
            <p:ph idx="1"/>
          </p:nvPr>
        </p:nvSpPr>
        <p:spPr>
          <a:xfrm>
            <a:off x="4463695" y="657685"/>
            <a:ext cx="7197083" cy="5010817"/>
          </a:xfrm>
        </p:spPr>
        <p:txBody>
          <a:bodyPr>
            <a:normAutofit fontScale="25000" lnSpcReduction="20000"/>
          </a:bodyPr>
          <a:lstStyle/>
          <a:p>
            <a:r>
              <a:rPr lang="ru-RU" sz="7200" dirty="0"/>
              <a:t>Ивня – «село Курской губернии, </a:t>
            </a:r>
            <a:r>
              <a:rPr lang="ru-RU" sz="7200" dirty="0" err="1"/>
              <a:t>Обоянского</a:t>
            </a:r>
            <a:r>
              <a:rPr lang="ru-RU" sz="7200" dirty="0"/>
              <a:t> уезда при ручье Ивня</a:t>
            </a:r>
            <a:r>
              <a:rPr lang="ru-RU" sz="7200" dirty="0" smtClean="0"/>
              <a:t>». Первые </a:t>
            </a:r>
            <a:r>
              <a:rPr lang="ru-RU" sz="7200" dirty="0"/>
              <a:t>сведения о слободе Ивня (Троицкое) относятся к 1762 году</a:t>
            </a:r>
            <a:r>
              <a:rPr lang="ru-RU" sz="7200" dirty="0" smtClean="0"/>
              <a:t>. Первоначально </a:t>
            </a:r>
            <a:r>
              <a:rPr lang="ru-RU" sz="7200" dirty="0"/>
              <a:t>слобода входила в Белгородскую губернию, затем относилась к </a:t>
            </a:r>
            <a:r>
              <a:rPr lang="ru-RU" sz="7200" dirty="0" err="1" smtClean="0"/>
              <a:t>Богатенскому</a:t>
            </a:r>
            <a:r>
              <a:rPr lang="ru-RU" sz="7200" dirty="0" smtClean="0"/>
              <a:t> </a:t>
            </a:r>
            <a:r>
              <a:rPr lang="ru-RU" sz="7200" dirty="0"/>
              <a:t>уезду Курского наместничества (с 1779 г.).Село было названо так из-за того, что в нём находились пруды, обсаженные ивами. </a:t>
            </a:r>
            <a:endParaRPr lang="ru-RU" sz="7200" dirty="0" smtClean="0"/>
          </a:p>
          <a:p>
            <a:r>
              <a:rPr lang="ru-RU" sz="7200" dirty="0" smtClean="0"/>
              <a:t>Во </a:t>
            </a:r>
            <a:r>
              <a:rPr lang="ru-RU" sz="7200" dirty="0"/>
              <a:t>второй половине XVIII века село перешло во владение отставного майора Ивана Степановича </a:t>
            </a:r>
            <a:r>
              <a:rPr lang="ru-RU" sz="7200" dirty="0" err="1"/>
              <a:t>Переверзева</a:t>
            </a:r>
            <a:r>
              <a:rPr lang="ru-RU" sz="7200" dirty="0"/>
              <a:t>. 1850-х - 1870-х годах Ивней владел Владимир Николаевич Карамзин – сын Николая Михайловича Карамзина. После смерти В. Н. Карамзина в 1879 году село переходит в имение к племяннику Александры Ильиничны Карамзиной Константину Петровичу </a:t>
            </a:r>
            <a:r>
              <a:rPr lang="ru-RU" sz="7200" dirty="0" err="1"/>
              <a:t>Клейнмихелю</a:t>
            </a:r>
            <a:r>
              <a:rPr lang="ru-RU" sz="7200" dirty="0"/>
              <a:t>. Семья </a:t>
            </a:r>
            <a:r>
              <a:rPr lang="ru-RU" sz="7200" dirty="0" err="1"/>
              <a:t>Клейнмихеля</a:t>
            </a:r>
            <a:r>
              <a:rPr lang="ru-RU" sz="7200" dirty="0"/>
              <a:t> владела имением вплоть до </a:t>
            </a:r>
            <a:r>
              <a:rPr lang="ru-RU" sz="7200" dirty="0" smtClean="0"/>
              <a:t>революции.</a:t>
            </a:r>
          </a:p>
          <a:p>
            <a:r>
              <a:rPr lang="ru-RU" sz="7200" dirty="0" smtClean="0"/>
              <a:t>В </a:t>
            </a:r>
            <a:r>
              <a:rPr lang="ru-RU" sz="7200" dirty="0"/>
              <a:t>ноябре 1917 года в Ивне было объявлено об установлении Советской власти</a:t>
            </a:r>
            <a:r>
              <a:rPr lang="ru-RU" sz="7200" dirty="0" smtClean="0"/>
              <a:t>. В </a:t>
            </a:r>
            <a:r>
              <a:rPr lang="ru-RU" sz="7200" dirty="0"/>
              <a:t>1928 году был образован </a:t>
            </a:r>
            <a:r>
              <a:rPr lang="ru-RU" sz="7200" dirty="0" err="1"/>
              <a:t>Ивнянский</a:t>
            </a:r>
            <a:r>
              <a:rPr lang="ru-RU" sz="7200" dirty="0"/>
              <a:t> район. С 1954 года район входит в состав Белгородской области. В 1971 году селу Ивня был присвоен статус поселка городского типа</a:t>
            </a:r>
            <a:r>
              <a:rPr lang="ru-RU" sz="7200" dirty="0" smtClean="0"/>
              <a:t>.</a:t>
            </a:r>
          </a:p>
          <a:p>
            <a:r>
              <a:rPr lang="ru-RU" sz="7200" dirty="0" smtClean="0"/>
              <a:t> </a:t>
            </a:r>
            <a:r>
              <a:rPr lang="ru-RU" sz="7200" dirty="0"/>
              <a:t>В 2023 году </a:t>
            </a:r>
            <a:r>
              <a:rPr lang="ru-RU" sz="7200" dirty="0" err="1"/>
              <a:t>Ивнянскому</a:t>
            </a:r>
            <a:r>
              <a:rPr lang="ru-RU" sz="7200" dirty="0"/>
              <a:t> району исполнилось 95 лет со дня образования. Сегодня наш район красив, живописен, гостеприимен. Многие гости, побывавшие у нас, увозят с собой только самые лучшие впечатления. Из года в год </a:t>
            </a:r>
            <a:r>
              <a:rPr lang="ru-RU" sz="7200" dirty="0" err="1"/>
              <a:t>Ивнянский</a:t>
            </a:r>
            <a:r>
              <a:rPr lang="ru-RU" sz="7200" dirty="0"/>
              <a:t> район развивается в социально-культурной и экономической сфере и стремится к процветанию и </a:t>
            </a:r>
            <a:r>
              <a:rPr lang="ru-RU" sz="7200"/>
              <a:t>благополучию</a:t>
            </a:r>
            <a:r>
              <a:rPr lang="ru-RU" sz="7200" smtClean="0"/>
              <a:t>.</a:t>
            </a:r>
          </a:p>
          <a:p>
            <a:endParaRPr lang="ru-RU" dirty="0"/>
          </a:p>
        </p:txBody>
      </p:sp>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5669" y="487679"/>
            <a:ext cx="3384515" cy="1908709"/>
          </a:xfrm>
          <a:prstGeom prst="rect">
            <a:avLst/>
          </a:prstGeom>
        </p:spPr>
      </p:pic>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3835" y="1692642"/>
            <a:ext cx="2883568" cy="2160297"/>
          </a:xfrm>
          <a:prstGeom prst="rect">
            <a:avLst/>
          </a:prstGeom>
        </p:spPr>
      </p:pic>
      <p:pic>
        <p:nvPicPr>
          <p:cNvPr id="7" name="Рисунок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0324" y="3163094"/>
            <a:ext cx="2685616" cy="2011788"/>
          </a:xfrm>
          <a:prstGeom prst="rect">
            <a:avLst/>
          </a:prstGeom>
        </p:spPr>
      </p:pic>
      <p:pic>
        <p:nvPicPr>
          <p:cNvPr id="8" name="Рисунок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93582" y="4378291"/>
            <a:ext cx="2456795" cy="1844949"/>
          </a:xfrm>
          <a:prstGeom prst="rect">
            <a:avLst/>
          </a:prstGeom>
        </p:spPr>
      </p:pic>
      <p:pic>
        <p:nvPicPr>
          <p:cNvPr id="9" name="Рисунок 8"/>
          <p:cNvPicPr>
            <a:picLocks noChangeAspect="1"/>
          </p:cNvPicPr>
          <p:nvPr/>
        </p:nvPicPr>
        <p:blipFill>
          <a:blip r:embed="rId6"/>
          <a:stretch>
            <a:fillRect/>
          </a:stretch>
        </p:blipFill>
        <p:spPr>
          <a:xfrm>
            <a:off x="181698" y="111276"/>
            <a:ext cx="1402601" cy="1729875"/>
          </a:xfrm>
          <a:prstGeom prst="rect">
            <a:avLst/>
          </a:prstGeom>
        </p:spPr>
      </p:pic>
    </p:spTree>
    <p:extLst>
      <p:ext uri="{BB962C8B-B14F-4D97-AF65-F5344CB8AC3E}">
        <p14:creationId xmlns:p14="http://schemas.microsoft.com/office/powerpoint/2010/main" val="4458577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9" name="Объект 8"/>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67392" y="627061"/>
            <a:ext cx="5170292" cy="5726238"/>
          </a:xfrm>
          <a:prstGeom prst="rect">
            <a:avLst/>
          </a:prstGeom>
        </p:spPr>
      </p:pic>
      <p:sp>
        <p:nvSpPr>
          <p:cNvPr id="10" name="TextBox 9"/>
          <p:cNvSpPr txBox="1"/>
          <p:nvPr/>
        </p:nvSpPr>
        <p:spPr>
          <a:xfrm>
            <a:off x="6222669" y="1979683"/>
            <a:ext cx="5118265" cy="3785652"/>
          </a:xfrm>
          <a:prstGeom prst="rect">
            <a:avLst/>
          </a:prstGeom>
          <a:noFill/>
        </p:spPr>
        <p:txBody>
          <a:bodyPr wrap="square" rtlCol="0">
            <a:spAutoFit/>
          </a:bodyPr>
          <a:lstStyle/>
          <a:p>
            <a:r>
              <a:rPr lang="ru-RU" sz="2400" dirty="0" smtClean="0"/>
              <a:t>6 января 1954 года Указом Президиума Верховного Совета СССР в составе РСФСР образована Белгородская область общей площадью 27,1 тыс. кв. км с населением 1 млн 189,7 тыс. человек.</a:t>
            </a:r>
          </a:p>
          <a:p>
            <a:r>
              <a:rPr lang="ru-RU" sz="2400" dirty="0" smtClean="0"/>
              <a:t>В новый регион вошли 23 района Курской и 8 районов Воронежской областей, Белгород стал областным центром РСФСР.</a:t>
            </a:r>
          </a:p>
        </p:txBody>
      </p:sp>
      <p:sp>
        <p:nvSpPr>
          <p:cNvPr id="3" name="Прямоугольник 2"/>
          <p:cNvSpPr/>
          <p:nvPr/>
        </p:nvSpPr>
        <p:spPr>
          <a:xfrm>
            <a:off x="4640553" y="-70366"/>
            <a:ext cx="4302781" cy="707886"/>
          </a:xfrm>
          <a:prstGeom prst="rect">
            <a:avLst/>
          </a:prstGeom>
        </p:spPr>
        <p:txBody>
          <a:bodyPr wrap="none">
            <a:spAutoFit/>
          </a:bodyPr>
          <a:lstStyle/>
          <a:p>
            <a:r>
              <a:rPr lang="ru-RU" sz="4000" b="1" dirty="0"/>
              <a:t>6 января 1954 года</a:t>
            </a:r>
          </a:p>
        </p:txBody>
      </p:sp>
    </p:spTree>
    <p:extLst>
      <p:ext uri="{BB962C8B-B14F-4D97-AF65-F5344CB8AC3E}">
        <p14:creationId xmlns:p14="http://schemas.microsoft.com/office/powerpoint/2010/main" val="1262482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6271" y="1386310"/>
            <a:ext cx="5723906" cy="3814447"/>
          </a:xfrm>
          <a:prstGeom prst="rect">
            <a:avLst/>
          </a:prstGeom>
        </p:spPr>
      </p:pic>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6460177" y="1386310"/>
            <a:ext cx="4936175" cy="3318936"/>
          </a:xfrm>
        </p:spPr>
        <p:txBody>
          <a:bodyPr>
            <a:noAutofit/>
          </a:bodyPr>
          <a:lstStyle/>
          <a:p>
            <a:r>
              <a:rPr lang="ru-RU" dirty="0"/>
              <a:t>«Эта дата — замечательная возможность ещё раз вспомнить историю нашего региона с момента его создания и до настоящего времени. Вспомнить события и победы, которые сделали нашу область и её жителей сильными, мужественными людьми», — сказал 6 января губернатор Вячеслав Гладков в своём обращении к </a:t>
            </a:r>
            <a:r>
              <a:rPr lang="ru-RU" dirty="0" smtClean="0"/>
              <a:t>белгородцам.</a:t>
            </a:r>
            <a:endParaRPr lang="ru-RU" dirty="0"/>
          </a:p>
        </p:txBody>
      </p:sp>
      <p:sp>
        <p:nvSpPr>
          <p:cNvPr id="5" name="TextBox 4"/>
          <p:cNvSpPr txBox="1"/>
          <p:nvPr/>
        </p:nvSpPr>
        <p:spPr>
          <a:xfrm>
            <a:off x="3483924" y="72157"/>
            <a:ext cx="4381995" cy="707886"/>
          </a:xfrm>
          <a:prstGeom prst="rect">
            <a:avLst/>
          </a:prstGeom>
          <a:noFill/>
        </p:spPr>
        <p:txBody>
          <a:bodyPr wrap="square" rtlCol="0">
            <a:spAutoFit/>
          </a:bodyPr>
          <a:lstStyle/>
          <a:p>
            <a:r>
              <a:rPr lang="ru-RU" sz="4000" b="1" dirty="0" smtClean="0"/>
              <a:t>6 января 2024 года</a:t>
            </a:r>
            <a:endParaRPr lang="ru-RU" sz="4000" b="1" dirty="0"/>
          </a:p>
        </p:txBody>
      </p:sp>
    </p:spTree>
    <p:extLst>
      <p:ext uri="{BB962C8B-B14F-4D97-AF65-F5344CB8AC3E}">
        <p14:creationId xmlns:p14="http://schemas.microsoft.com/office/powerpoint/2010/main" val="2302866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37187" y="166288"/>
            <a:ext cx="9601196" cy="561660"/>
          </a:xfrm>
        </p:spPr>
        <p:txBody>
          <a:bodyPr>
            <a:normAutofit fontScale="90000"/>
          </a:bodyPr>
          <a:lstStyle/>
          <a:p>
            <a:r>
              <a:rPr lang="ru-RU" b="1" dirty="0" smtClean="0"/>
              <a:t>История </a:t>
            </a:r>
            <a:r>
              <a:rPr lang="ru-RU" b="1" dirty="0" err="1" smtClean="0"/>
              <a:t>Белгородчины</a:t>
            </a:r>
            <a:r>
              <a:rPr lang="ru-RU" b="1" dirty="0" smtClean="0"/>
              <a:t>. </a:t>
            </a:r>
            <a:r>
              <a:rPr lang="en-US" b="1" dirty="0" smtClean="0"/>
              <a:t>XVI </a:t>
            </a:r>
            <a:r>
              <a:rPr lang="ru-RU" b="1" dirty="0" smtClean="0"/>
              <a:t>век</a:t>
            </a:r>
            <a:endParaRPr lang="ru-RU" b="1" dirty="0"/>
          </a:p>
        </p:txBody>
      </p:sp>
      <p:pic>
        <p:nvPicPr>
          <p:cNvPr id="6" name="Рисунок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37785" y="727948"/>
            <a:ext cx="4164610" cy="2776407"/>
          </a:xfrm>
          <a:prstGeom prst="rect">
            <a:avLst/>
          </a:prstGeom>
        </p:spPr>
      </p:pic>
      <p:pic>
        <p:nvPicPr>
          <p:cNvPr id="7" name="Рисунок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18833" y="703097"/>
            <a:ext cx="3768143" cy="2826107"/>
          </a:xfrm>
          <a:prstGeom prst="rect">
            <a:avLst/>
          </a:prstGeom>
        </p:spPr>
      </p:pic>
      <p:sp>
        <p:nvSpPr>
          <p:cNvPr id="8" name="Прямоугольник 7"/>
          <p:cNvSpPr/>
          <p:nvPr/>
        </p:nvSpPr>
        <p:spPr>
          <a:xfrm>
            <a:off x="819398" y="3441680"/>
            <a:ext cx="10759044" cy="2554545"/>
          </a:xfrm>
          <a:prstGeom prst="rect">
            <a:avLst/>
          </a:prstGeom>
        </p:spPr>
        <p:txBody>
          <a:bodyPr wrap="square">
            <a:spAutoFit/>
          </a:bodyPr>
          <a:lstStyle/>
          <a:p>
            <a:r>
              <a:rPr lang="en-US" sz="2000" dirty="0" smtClean="0"/>
              <a:t>        </a:t>
            </a:r>
            <a:r>
              <a:rPr lang="ru-RU" sz="2000" dirty="0" smtClean="0"/>
              <a:t>Белгород был основан дважды: в 993 году князем Владимиром как город Киевской Руси и в 1593 году по указу царя Фёдора Иоанновича как крепость Московского государства.</a:t>
            </a:r>
            <a:endParaRPr lang="en-US" sz="2000" dirty="0" smtClean="0"/>
          </a:p>
          <a:p>
            <a:r>
              <a:rPr lang="en-US" sz="2000" dirty="0"/>
              <a:t> </a:t>
            </a:r>
            <a:r>
              <a:rPr lang="en-US" sz="2000" dirty="0" smtClean="0"/>
              <a:t>       </a:t>
            </a:r>
            <a:r>
              <a:rPr lang="ru-RU" sz="2000" dirty="0" smtClean="0"/>
              <a:t> Белгородская крепость была расположена на скалистой меловой горе у крутого правого берега Северского Донца. Центральной частью крепости являлся кремль в форме четырёхугольника 230х238 м. Стенами кремля были два параллельно идущих сруба, отстоящих друг от друга на 1,5 м, пространство между которыми заполнялось глиной. Вокруг кремля располагались два пояса оборонительных сооружений, где размещались военные склады, ремесленные мастерские. К реке вёл прорубленный в мелу тайный подземный ход.</a:t>
            </a:r>
            <a:endParaRPr lang="ru-RU" sz="2000" dirty="0"/>
          </a:p>
        </p:txBody>
      </p:sp>
      <p:sp>
        <p:nvSpPr>
          <p:cNvPr id="9" name="Объект 8"/>
          <p:cNvSpPr>
            <a:spLocks noGrp="1"/>
          </p:cNvSpPr>
          <p:nvPr>
            <p:ph idx="1"/>
          </p:nvPr>
        </p:nvSpPr>
        <p:spPr>
          <a:xfrm>
            <a:off x="2091048" y="3314238"/>
            <a:ext cx="9202386" cy="429932"/>
          </a:xfrm>
        </p:spPr>
        <p:txBody>
          <a:bodyPr>
            <a:normAutofit fontScale="85000" lnSpcReduction="20000"/>
          </a:bodyPr>
          <a:lstStyle/>
          <a:p>
            <a:endParaRPr lang="en-US" dirty="0" smtClean="0"/>
          </a:p>
          <a:p>
            <a:endParaRPr lang="en-US" dirty="0"/>
          </a:p>
          <a:p>
            <a:endParaRPr lang="en-US" dirty="0" smtClean="0"/>
          </a:p>
          <a:p>
            <a:endParaRPr lang="ru-RU" dirty="0"/>
          </a:p>
        </p:txBody>
      </p:sp>
    </p:spTree>
    <p:extLst>
      <p:ext uri="{BB962C8B-B14F-4D97-AF65-F5344CB8AC3E}">
        <p14:creationId xmlns:p14="http://schemas.microsoft.com/office/powerpoint/2010/main" val="19112306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42647" y="69559"/>
            <a:ext cx="9601196" cy="514159"/>
          </a:xfrm>
        </p:spPr>
        <p:txBody>
          <a:bodyPr>
            <a:normAutofit fontScale="90000"/>
          </a:bodyPr>
          <a:lstStyle/>
          <a:p>
            <a:r>
              <a:rPr lang="ru-RU" b="1" dirty="0"/>
              <a:t>История </a:t>
            </a:r>
            <a:r>
              <a:rPr lang="ru-RU" b="1" dirty="0" err="1"/>
              <a:t>Белгородчины</a:t>
            </a:r>
            <a:r>
              <a:rPr lang="ru-RU" b="1" dirty="0"/>
              <a:t>. </a:t>
            </a:r>
            <a:r>
              <a:rPr lang="en-US" b="1" dirty="0" smtClean="0"/>
              <a:t>XVII </a:t>
            </a:r>
            <a:r>
              <a:rPr lang="ru-RU" b="1" dirty="0"/>
              <a:t>век</a:t>
            </a:r>
          </a:p>
        </p:txBody>
      </p:sp>
      <p:sp>
        <p:nvSpPr>
          <p:cNvPr id="3" name="Объект 2"/>
          <p:cNvSpPr>
            <a:spLocks noGrp="1"/>
          </p:cNvSpPr>
          <p:nvPr>
            <p:ph idx="1"/>
          </p:nvPr>
        </p:nvSpPr>
        <p:spPr>
          <a:xfrm>
            <a:off x="5747657" y="870636"/>
            <a:ext cx="5842659" cy="3318936"/>
          </a:xfrm>
        </p:spPr>
        <p:txBody>
          <a:bodyPr>
            <a:noAutofit/>
          </a:bodyPr>
          <a:lstStyle/>
          <a:p>
            <a:r>
              <a:rPr lang="ru-RU" sz="2000" b="1" dirty="0"/>
              <a:t>Местоположение крепости трижды менялось. В 1650 году было определено окончательное местоположение крепости со слободами на правом берегу реки Донец, где сейчас находится центральная часть города</a:t>
            </a:r>
            <a:r>
              <a:rPr lang="ru-RU" sz="2000" b="1" dirty="0" smtClean="0"/>
              <a:t>.</a:t>
            </a:r>
            <a:endParaRPr lang="ru-RU" sz="2000" b="1" dirty="0"/>
          </a:p>
          <a:p>
            <a:r>
              <a:rPr lang="ru-RU" sz="2000" b="1" dirty="0"/>
              <a:t>Вскоре начинается строительство оборонительных сооружений, получивших впоследствии название Белгородская черта. Центральным военным и административным пунктом Белгородской черты являлся город-крепость Белгород</a:t>
            </a:r>
            <a:r>
              <a:rPr lang="ru-RU" sz="2000" b="1" dirty="0" smtClean="0"/>
              <a:t>.</a:t>
            </a:r>
            <a:endParaRPr lang="ru-RU" sz="2000" b="1" dirty="0"/>
          </a:p>
          <a:p>
            <a:r>
              <a:rPr lang="ru-RU" sz="2000" b="1" dirty="0"/>
              <a:t>Строительство Белгородской черты лишило татар возможности совершать грабительские набеги в глубь страны, а также способствовало заселению края, развитию его </a:t>
            </a:r>
            <a:r>
              <a:rPr lang="ru-RU" sz="2000" b="1" dirty="0" smtClean="0"/>
              <a:t>экономики</a:t>
            </a:r>
            <a:r>
              <a:rPr lang="en-US" sz="2000" b="1" dirty="0" smtClean="0"/>
              <a:t>.</a:t>
            </a:r>
            <a:endParaRPr lang="ru-RU" sz="2000" b="1" dirty="0"/>
          </a:p>
        </p:txBody>
      </p:sp>
      <p:pic>
        <p:nvPicPr>
          <p:cNvPr id="5" name="Рисунок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7511" y="870636"/>
            <a:ext cx="4840141" cy="4832087"/>
          </a:xfrm>
          <a:prstGeom prst="rect">
            <a:avLst/>
          </a:prstGeom>
        </p:spPr>
      </p:pic>
    </p:spTree>
    <p:extLst>
      <p:ext uri="{BB962C8B-B14F-4D97-AF65-F5344CB8AC3E}">
        <p14:creationId xmlns:p14="http://schemas.microsoft.com/office/powerpoint/2010/main" val="19416341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0546" y="578649"/>
            <a:ext cx="3700269" cy="2991706"/>
          </a:xfrm>
          <a:prstGeom prst="rect">
            <a:avLst/>
          </a:prstGeom>
        </p:spPr>
      </p:pic>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4492869" y="707886"/>
            <a:ext cx="7121200" cy="3318936"/>
          </a:xfrm>
        </p:spPr>
        <p:txBody>
          <a:bodyPr>
            <a:noAutofit/>
          </a:bodyPr>
          <a:lstStyle/>
          <a:p>
            <a:r>
              <a:rPr lang="ru-RU" sz="1800" dirty="0"/>
              <a:t>Формирование Белгородского полка повлекло за собой образование крупного военно-административного округа – Белгородского разряда, который просуществовал до начала XVIII </a:t>
            </a:r>
            <a:r>
              <a:rPr lang="ru-RU" sz="1800" dirty="0" smtClean="0"/>
              <a:t>века</a:t>
            </a:r>
            <a:r>
              <a:rPr lang="en-US" sz="1800" dirty="0" smtClean="0"/>
              <a:t>.</a:t>
            </a:r>
          </a:p>
          <a:p>
            <a:r>
              <a:rPr lang="ru-RU" sz="1800" dirty="0" smtClean="0"/>
              <a:t>Белгородский </a:t>
            </a:r>
            <a:r>
              <a:rPr lang="ru-RU" sz="1800" dirty="0"/>
              <a:t>полк прославился во многих сражениях с татарами, в войне с Польшей, в Азовских походах Петра </a:t>
            </a:r>
            <a:r>
              <a:rPr lang="ru-RU" sz="1800" dirty="0" smtClean="0"/>
              <a:t>I. </a:t>
            </a:r>
            <a:r>
              <a:rPr lang="ru-RU" sz="1800" dirty="0"/>
              <a:t>Многократно полк получал благодарственное слово от царей Алексея Михайловича и Петра </a:t>
            </a:r>
            <a:r>
              <a:rPr lang="ru-RU" sz="1800" dirty="0" smtClean="0"/>
              <a:t>I</a:t>
            </a:r>
            <a:r>
              <a:rPr lang="en-US" sz="1800" dirty="0" smtClean="0"/>
              <a:t>.</a:t>
            </a:r>
          </a:p>
          <a:p>
            <a:r>
              <a:rPr lang="ru-RU" sz="1800" dirty="0" smtClean="0"/>
              <a:t>1 </a:t>
            </a:r>
            <a:r>
              <a:rPr lang="ru-RU" sz="1800" dirty="0"/>
              <a:t>марта 1727 года по указу императрицы Екатерины I была образована Белгородская </a:t>
            </a:r>
            <a:r>
              <a:rPr lang="ru-RU" sz="1800" dirty="0" smtClean="0"/>
              <a:t>губерния.</a:t>
            </a:r>
            <a:endParaRPr lang="ru-RU" sz="1800" dirty="0"/>
          </a:p>
          <a:p>
            <a:r>
              <a:rPr lang="ru-RU" sz="1800" dirty="0"/>
              <a:t>В 1779 году Белгородская губерния была упразднена. Город Белгород стал уездным городом и с окрестностями вошёл в состав Курской губернии</a:t>
            </a:r>
            <a:r>
              <a:rPr lang="ru-RU" sz="1800" dirty="0" smtClean="0"/>
              <a:t>.</a:t>
            </a:r>
            <a:endParaRPr lang="ru-RU" sz="1800" dirty="0"/>
          </a:p>
          <a:p>
            <a:r>
              <a:rPr lang="ru-RU" sz="1800" dirty="0"/>
              <a:t>В 1785 году была ликвидирована Белгородская крепость, т. к. город утратил своё былое военное значение</a:t>
            </a:r>
            <a:r>
              <a:rPr lang="ru-RU" sz="1800" dirty="0" smtClean="0"/>
              <a:t>.</a:t>
            </a:r>
            <a:endParaRPr lang="ru-RU" sz="1800" dirty="0"/>
          </a:p>
          <a:p>
            <a:r>
              <a:rPr lang="ru-RU" sz="1800" dirty="0"/>
              <a:t>В 1787 г. императрица Екатерина II совершила длительное путешествие в </a:t>
            </a:r>
            <a:r>
              <a:rPr lang="ru-RU" sz="1800" dirty="0" smtClean="0"/>
              <a:t>Крым. </a:t>
            </a:r>
            <a:r>
              <a:rPr lang="ru-RU" sz="1800" dirty="0"/>
              <a:t>На пути туда и обратно она дважды останавливалась в Белгороде.</a:t>
            </a:r>
          </a:p>
        </p:txBody>
      </p:sp>
      <p:sp>
        <p:nvSpPr>
          <p:cNvPr id="4" name="Прямоугольник 3"/>
          <p:cNvSpPr/>
          <p:nvPr/>
        </p:nvSpPr>
        <p:spPr>
          <a:xfrm>
            <a:off x="1813298" y="0"/>
            <a:ext cx="8159606" cy="707886"/>
          </a:xfrm>
          <a:prstGeom prst="rect">
            <a:avLst/>
          </a:prstGeom>
        </p:spPr>
        <p:txBody>
          <a:bodyPr wrap="none">
            <a:spAutoFit/>
          </a:bodyPr>
          <a:lstStyle/>
          <a:p>
            <a:r>
              <a:rPr lang="ru-RU" sz="4000" b="1" dirty="0" smtClean="0"/>
              <a:t>История </a:t>
            </a:r>
            <a:r>
              <a:rPr lang="ru-RU" sz="4000" b="1" dirty="0" err="1" smtClean="0"/>
              <a:t>Белгородчины</a:t>
            </a:r>
            <a:r>
              <a:rPr lang="ru-RU" sz="4000" b="1" dirty="0" smtClean="0"/>
              <a:t>. </a:t>
            </a:r>
            <a:r>
              <a:rPr lang="en-US" sz="4000" b="1" dirty="0" smtClean="0"/>
              <a:t>XVIII </a:t>
            </a:r>
            <a:r>
              <a:rPr lang="ru-RU" sz="4000" b="1" dirty="0" smtClean="0"/>
              <a:t>век</a:t>
            </a:r>
            <a:endParaRPr lang="ru-RU" sz="4000" b="1" dirty="0"/>
          </a:p>
        </p:txBody>
      </p:sp>
      <p:pic>
        <p:nvPicPr>
          <p:cNvPr id="6" name="Рисунок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7171" y="2469033"/>
            <a:ext cx="2672459" cy="3873129"/>
          </a:xfrm>
          <a:prstGeom prst="rect">
            <a:avLst/>
          </a:prstGeom>
        </p:spPr>
      </p:pic>
    </p:spTree>
    <p:extLst>
      <p:ext uri="{BB962C8B-B14F-4D97-AF65-F5344CB8AC3E}">
        <p14:creationId xmlns:p14="http://schemas.microsoft.com/office/powerpoint/2010/main" val="32728144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8879" y="228437"/>
            <a:ext cx="9601196" cy="635652"/>
          </a:xfrm>
        </p:spPr>
        <p:txBody>
          <a:bodyPr>
            <a:normAutofit fontScale="90000"/>
          </a:bodyPr>
          <a:lstStyle/>
          <a:p>
            <a:r>
              <a:rPr lang="ru-RU" b="1" dirty="0"/>
              <a:t>История </a:t>
            </a:r>
            <a:r>
              <a:rPr lang="ru-RU" b="1" dirty="0" err="1"/>
              <a:t>Белгородчины</a:t>
            </a:r>
            <a:r>
              <a:rPr lang="ru-RU" b="1" dirty="0"/>
              <a:t>. </a:t>
            </a:r>
            <a:r>
              <a:rPr lang="en-US" b="1" dirty="0" smtClean="0"/>
              <a:t>XIX </a:t>
            </a:r>
            <a:r>
              <a:rPr lang="ru-RU" b="1" dirty="0"/>
              <a:t>век</a:t>
            </a:r>
            <a:r>
              <a:rPr lang="ru-RU" dirty="0"/>
              <a:t/>
            </a:r>
            <a:br>
              <a:rPr lang="ru-RU" dirty="0"/>
            </a:br>
            <a:endParaRPr lang="ru-RU" dirty="0"/>
          </a:p>
        </p:txBody>
      </p:sp>
      <p:sp>
        <p:nvSpPr>
          <p:cNvPr id="3" name="Объект 2"/>
          <p:cNvSpPr>
            <a:spLocks noGrp="1"/>
          </p:cNvSpPr>
          <p:nvPr>
            <p:ph idx="1"/>
          </p:nvPr>
        </p:nvSpPr>
        <p:spPr>
          <a:xfrm>
            <a:off x="4759708" y="1100178"/>
            <a:ext cx="6881307" cy="5181276"/>
          </a:xfrm>
        </p:spPr>
        <p:txBody>
          <a:bodyPr>
            <a:normAutofit fontScale="85000" lnSpcReduction="10000"/>
          </a:bodyPr>
          <a:lstStyle/>
          <a:p>
            <a:r>
              <a:rPr lang="ru-RU" dirty="0"/>
              <a:t>С середины </a:t>
            </a:r>
            <a:r>
              <a:rPr lang="ru-RU" dirty="0" smtClean="0"/>
              <a:t>XIX века  </a:t>
            </a:r>
            <a:r>
              <a:rPr lang="ru-RU" dirty="0"/>
              <a:t>Белгород растёт и развивается. </a:t>
            </a:r>
            <a:r>
              <a:rPr lang="ru-RU" dirty="0" smtClean="0"/>
              <a:t> Шло   </a:t>
            </a:r>
            <a:r>
              <a:rPr lang="ru-RU" dirty="0"/>
              <a:t>активное развитие промышленности, выпускалось множество видов продукции. Во второй половине века был проложен железнодорожный маршрут, проходящий через Белгород. В жилых домах провели </a:t>
            </a:r>
            <a:r>
              <a:rPr lang="ru-RU" dirty="0" smtClean="0"/>
              <a:t>водопровод в1871г.. </a:t>
            </a:r>
            <a:r>
              <a:rPr lang="ru-RU" dirty="0"/>
              <a:t>На </a:t>
            </a:r>
            <a:r>
              <a:rPr lang="ru-RU" dirty="0" smtClean="0"/>
              <a:t>конец </a:t>
            </a:r>
            <a:r>
              <a:rPr lang="ru-RU" dirty="0"/>
              <a:t>столетия в городе было множество учреждений: церкви, монастыри, гимназии, училища. В 1876 году открылся Белгородский Учительский институт. </a:t>
            </a:r>
            <a:r>
              <a:rPr lang="ru-RU" dirty="0" smtClean="0"/>
              <a:t>Работают чуть </a:t>
            </a:r>
            <a:r>
              <a:rPr lang="ru-RU" dirty="0"/>
              <a:t>более 40 промышленных предприятий. Строятся больницы</a:t>
            </a:r>
            <a:r>
              <a:rPr lang="ru-RU" dirty="0" smtClean="0"/>
              <a:t>, </a:t>
            </a:r>
            <a:r>
              <a:rPr lang="ru-RU" dirty="0"/>
              <a:t>библиотека, типография. </a:t>
            </a:r>
            <a:r>
              <a:rPr lang="ru-RU" dirty="0" smtClean="0"/>
              <a:t>В </a:t>
            </a:r>
            <a:r>
              <a:rPr lang="ru-RU" dirty="0"/>
              <a:t>городе было множество парков и </a:t>
            </a:r>
            <a:r>
              <a:rPr lang="ru-RU" dirty="0" smtClean="0"/>
              <a:t>садов. Белгородский край </a:t>
            </a:r>
            <a:r>
              <a:rPr lang="ru-RU" dirty="0"/>
              <a:t>славился сельскохозяйственной отраслью. </a:t>
            </a:r>
            <a:r>
              <a:rPr lang="ru-RU" dirty="0" smtClean="0"/>
              <a:t>История  </a:t>
            </a:r>
            <a:r>
              <a:rPr lang="ru-RU" dirty="0"/>
              <a:t>Белгорода была сильно изменена созданием железной дороги Курск-Харьков-Азов, прошедшей через город. К началу двадцатого века Белгород подошёл цветущим, культурным, в конце концов, зажиточным городом. Более того, Белгород был признан лучшим из семнадцати городов Курской </a:t>
            </a:r>
            <a:r>
              <a:rPr lang="ru-RU" dirty="0" smtClean="0"/>
              <a:t>губернии.</a:t>
            </a:r>
            <a:endParaRPr lang="ru-RU" dirty="0"/>
          </a:p>
        </p:txBody>
      </p:sp>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8206" y="546263"/>
            <a:ext cx="3554387" cy="2168176"/>
          </a:xfrm>
          <a:prstGeom prst="rect">
            <a:avLst/>
          </a:prstGeom>
        </p:spPr>
      </p:pic>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4648" y="2353340"/>
            <a:ext cx="3818618" cy="2362770"/>
          </a:xfrm>
          <a:prstGeom prst="rect">
            <a:avLst/>
          </a:prstGeom>
        </p:spPr>
      </p:pic>
      <p:pic>
        <p:nvPicPr>
          <p:cNvPr id="7" name="Рисунок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98982" y="4242126"/>
            <a:ext cx="3485976" cy="2281061"/>
          </a:xfrm>
          <a:prstGeom prst="rect">
            <a:avLst/>
          </a:prstGeom>
        </p:spPr>
      </p:pic>
    </p:spTree>
    <p:extLst>
      <p:ext uri="{BB962C8B-B14F-4D97-AF65-F5344CB8AC3E}">
        <p14:creationId xmlns:p14="http://schemas.microsoft.com/office/powerpoint/2010/main" val="3663963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1" y="0"/>
            <a:ext cx="9601196" cy="451013"/>
          </a:xfrm>
        </p:spPr>
        <p:txBody>
          <a:bodyPr>
            <a:normAutofit fontScale="90000"/>
          </a:bodyPr>
          <a:lstStyle/>
          <a:p>
            <a:r>
              <a:rPr lang="ru-RU" b="1" dirty="0"/>
              <a:t>История </a:t>
            </a:r>
            <a:r>
              <a:rPr lang="ru-RU" b="1" dirty="0" err="1"/>
              <a:t>Белгородчины</a:t>
            </a:r>
            <a:r>
              <a:rPr lang="ru-RU" b="1" dirty="0"/>
              <a:t>. </a:t>
            </a:r>
            <a:r>
              <a:rPr lang="en-US" b="1" dirty="0" smtClean="0"/>
              <a:t>XX </a:t>
            </a:r>
            <a:r>
              <a:rPr lang="ru-RU" b="1" dirty="0"/>
              <a:t>век</a:t>
            </a:r>
          </a:p>
        </p:txBody>
      </p:sp>
      <p:sp>
        <p:nvSpPr>
          <p:cNvPr id="3" name="Объект 2"/>
          <p:cNvSpPr>
            <a:spLocks noGrp="1"/>
          </p:cNvSpPr>
          <p:nvPr>
            <p:ph idx="1"/>
          </p:nvPr>
        </p:nvSpPr>
        <p:spPr>
          <a:xfrm>
            <a:off x="3408717" y="641838"/>
            <a:ext cx="8487275" cy="3985522"/>
          </a:xfrm>
        </p:spPr>
        <p:txBody>
          <a:bodyPr>
            <a:noAutofit/>
          </a:bodyPr>
          <a:lstStyle/>
          <a:p>
            <a:pPr marL="0" indent="0">
              <a:buNone/>
            </a:pPr>
            <a:r>
              <a:rPr lang="ru-RU" sz="1600" dirty="0" smtClean="0"/>
              <a:t>В новом столетии Белгород был соединен со многими другими городами железнодорожными линиями, что развивало его в промышленном и торговом направлении. Во время первой мировой в апреле 1918 года город был занят армией Германии. </a:t>
            </a:r>
          </a:p>
          <a:p>
            <a:pPr marL="0" indent="0">
              <a:buNone/>
            </a:pPr>
            <a:r>
              <a:rPr lang="ru-RU" sz="1600" dirty="0" smtClean="0"/>
              <a:t>После революции город вновь стал стремительно развиваться в промышленной сфере. Уже к 1926 году достигнут довоенный уровень. Строились новые заводы, школы и медицинские учреждения. Началось строительство электростанции.</a:t>
            </a:r>
          </a:p>
          <a:p>
            <a:pPr marL="0" indent="0">
              <a:buNone/>
            </a:pPr>
            <a:r>
              <a:rPr lang="ru-RU" sz="1600" dirty="0"/>
              <a:t>Уже в 1919 году на Курской магнитной аномалии начались разведочные работы. Весной 1933 </a:t>
            </a:r>
            <a:r>
              <a:rPr lang="ru-RU" sz="1600" dirty="0" smtClean="0"/>
              <a:t>года подняли </a:t>
            </a:r>
            <a:r>
              <a:rPr lang="ru-RU" sz="1600" dirty="0"/>
              <a:t>первую бадью руды</a:t>
            </a:r>
            <a:r>
              <a:rPr lang="ru-RU" sz="1600" dirty="0" smtClean="0"/>
              <a:t>.</a:t>
            </a:r>
          </a:p>
          <a:p>
            <a:pPr marL="0" indent="0">
              <a:buNone/>
            </a:pPr>
            <a:r>
              <a:rPr lang="ru-RU" sz="1600" dirty="0" smtClean="0"/>
              <a:t>С </a:t>
            </a:r>
            <a:r>
              <a:rPr lang="ru-RU" sz="1600" dirty="0"/>
              <a:t>24 октября 1941г. по 5 августа 1943 года Белгород был оккупирован немецко-фашистскими захватчиками. 4 раза города и села переходили из рук в руки. </a:t>
            </a:r>
            <a:r>
              <a:rPr lang="ru-RU" sz="1600" dirty="0" smtClean="0"/>
              <a:t>12 июля 1943г. произошло </a:t>
            </a:r>
            <a:r>
              <a:rPr lang="ru-RU" sz="1600" dirty="0" err="1" smtClean="0"/>
              <a:t>Прохоровское</a:t>
            </a:r>
            <a:r>
              <a:rPr lang="ru-RU" sz="1600" dirty="0" smtClean="0"/>
              <a:t> танковое сражение. 5 </a:t>
            </a:r>
            <a:r>
              <a:rPr lang="ru-RU" sz="1600" dirty="0"/>
              <a:t>августа 1943 года </a:t>
            </a:r>
            <a:r>
              <a:rPr lang="ru-RU" sz="1600" dirty="0" smtClean="0"/>
              <a:t>в </a:t>
            </a:r>
            <a:r>
              <a:rPr lang="ru-RU" sz="1600" dirty="0"/>
              <a:t>Москве состоялся Салют в честь освобождения Белгорода из </a:t>
            </a:r>
            <a:r>
              <a:rPr lang="ru-RU" sz="1600" dirty="0" smtClean="0"/>
              <a:t>120 </a:t>
            </a:r>
            <a:r>
              <a:rPr lang="ru-RU" sz="1600" dirty="0"/>
              <a:t>орудий 12 залпами</a:t>
            </a:r>
            <a:r>
              <a:rPr lang="ru-RU" sz="1600" dirty="0" smtClean="0"/>
              <a:t>.</a:t>
            </a:r>
          </a:p>
          <a:p>
            <a:pPr marL="0" indent="0">
              <a:buNone/>
            </a:pPr>
            <a:r>
              <a:rPr lang="ru-RU" sz="1600" dirty="0"/>
              <a:t>1954-ый – год всего нового. Значительное число белгородцев уехало на освоение целины. </a:t>
            </a:r>
          </a:p>
          <a:p>
            <a:pPr marL="0" indent="0">
              <a:buNone/>
            </a:pPr>
            <a:r>
              <a:rPr lang="ru-RU" sz="1600" dirty="0" smtClean="0"/>
              <a:t>На </a:t>
            </a:r>
            <a:r>
              <a:rPr lang="ru-RU" sz="1600" dirty="0"/>
              <a:t>50-ые годы пришёлся бурный рост промышленности, причём как в масштабах страны, так и в масштабах Белгородской области. Самым крупным предприятием машиностроительной отрасти того времени стал Белгородский котлостроительный завод. </a:t>
            </a:r>
            <a:endParaRPr lang="ru-RU" sz="1600" dirty="0" smtClean="0"/>
          </a:p>
          <a:p>
            <a:pPr marL="0" indent="0">
              <a:buNone/>
            </a:pPr>
            <a:r>
              <a:rPr lang="ru-RU" sz="1600" dirty="0"/>
              <a:t>Расцвет колхозной </a:t>
            </a:r>
            <a:r>
              <a:rPr lang="ru-RU" sz="1600" dirty="0" smtClean="0"/>
              <a:t>системы. </a:t>
            </a:r>
            <a:r>
              <a:rPr lang="ru-RU" sz="1600" dirty="0"/>
              <a:t>В каждом районе было по два, три, а где‑то даже по пять колхозов. Главные люди в этой системе – механизаторы, работающие на машинно-тракторных станциях. </a:t>
            </a:r>
          </a:p>
        </p:txBody>
      </p:sp>
      <p:pic>
        <p:nvPicPr>
          <p:cNvPr id="6" name="Рисунок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2393" y="2712301"/>
            <a:ext cx="3217112" cy="2144741"/>
          </a:xfrm>
          <a:prstGeom prst="rect">
            <a:avLst/>
          </a:prstGeom>
        </p:spPr>
      </p:pic>
      <p:pic>
        <p:nvPicPr>
          <p:cNvPr id="8" name="Рисунок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2393" y="554752"/>
            <a:ext cx="3236324" cy="2157549"/>
          </a:xfrm>
          <a:prstGeom prst="rect">
            <a:avLst/>
          </a:prstGeom>
        </p:spPr>
      </p:pic>
      <p:pic>
        <p:nvPicPr>
          <p:cNvPr id="10" name="Рисунок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2393" y="4774642"/>
            <a:ext cx="3223197" cy="1809611"/>
          </a:xfrm>
          <a:prstGeom prst="rect">
            <a:avLst/>
          </a:prstGeom>
        </p:spPr>
      </p:pic>
    </p:spTree>
    <p:extLst>
      <p:ext uri="{BB962C8B-B14F-4D97-AF65-F5344CB8AC3E}">
        <p14:creationId xmlns:p14="http://schemas.microsoft.com/office/powerpoint/2010/main" val="400626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18495" y="0"/>
            <a:ext cx="9601196" cy="565314"/>
          </a:xfrm>
        </p:spPr>
        <p:txBody>
          <a:bodyPr>
            <a:normAutofit fontScale="90000"/>
          </a:bodyPr>
          <a:lstStyle/>
          <a:p>
            <a:r>
              <a:rPr lang="ru-RU" b="1" dirty="0" err="1" smtClean="0"/>
              <a:t>Белгородчина</a:t>
            </a:r>
            <a:r>
              <a:rPr lang="ru-RU" b="1" dirty="0" smtClean="0"/>
              <a:t> сегодня</a:t>
            </a:r>
            <a:endParaRPr lang="ru-RU" b="1" dirty="0"/>
          </a:p>
        </p:txBody>
      </p:sp>
      <p:sp>
        <p:nvSpPr>
          <p:cNvPr id="3" name="Объект 2"/>
          <p:cNvSpPr>
            <a:spLocks noGrp="1"/>
          </p:cNvSpPr>
          <p:nvPr>
            <p:ph idx="1"/>
          </p:nvPr>
        </p:nvSpPr>
        <p:spPr>
          <a:xfrm>
            <a:off x="5353929" y="744098"/>
            <a:ext cx="5829301" cy="3318936"/>
          </a:xfrm>
        </p:spPr>
        <p:txBody>
          <a:bodyPr>
            <a:normAutofit fontScale="25000" lnSpcReduction="20000"/>
          </a:bodyPr>
          <a:lstStyle/>
          <a:p>
            <a:endParaRPr lang="ru-RU" dirty="0"/>
          </a:p>
          <a:p>
            <a:r>
              <a:rPr lang="ru-RU" sz="7200" dirty="0" smtClean="0"/>
              <a:t>В настоящее время в состав региона помимо столицы области входят 8 </a:t>
            </a:r>
            <a:r>
              <a:rPr lang="ru-RU" sz="7200" dirty="0"/>
              <a:t>городских округов и 13 районов. Численность </a:t>
            </a:r>
            <a:r>
              <a:rPr lang="ru-RU" sz="7200" dirty="0" smtClean="0"/>
              <a:t>населения составляет </a:t>
            </a:r>
            <a:r>
              <a:rPr lang="ru-RU" sz="7200" dirty="0"/>
              <a:t>1 541 259 человек</a:t>
            </a:r>
            <a:r>
              <a:rPr lang="ru-RU" sz="7200" dirty="0" smtClean="0"/>
              <a:t>.</a:t>
            </a:r>
            <a:endParaRPr lang="ru-RU" sz="7200" dirty="0"/>
          </a:p>
          <a:p>
            <a:r>
              <a:rPr lang="ru-RU" sz="7200" dirty="0"/>
              <a:t>Экономика региона опирается на добычу полезных ископаемых и черноземные почвы. В Белгородской области развита добыча железных руд, металлообработка, машиностроение, строительство и сельское хозяйство</a:t>
            </a:r>
            <a:r>
              <a:rPr lang="ru-RU" sz="7200" dirty="0" smtClean="0"/>
              <a:t>.</a:t>
            </a:r>
            <a:endParaRPr lang="ru-RU" sz="7200" dirty="0"/>
          </a:p>
          <a:p>
            <a:r>
              <a:rPr lang="ru-RU" sz="7200" dirty="0" err="1"/>
              <a:t>Белгородчина</a:t>
            </a:r>
            <a:r>
              <a:rPr lang="ru-RU" sz="7200" dirty="0"/>
              <a:t> входит в число успешно развивающихся индустриально-аграрных регионов России. Выгодное экономико-географическое положение, наличие природных ресурсов, развитая инфраструктура делают область привлекательной для инвестиционных проектов и продвижения инновационных технологий.</a:t>
            </a:r>
          </a:p>
          <a:p>
            <a:r>
              <a:rPr lang="ru-RU" sz="7200" dirty="0" smtClean="0"/>
              <a:t>Регион славится не только развитой промышленностью и производством, но и уникальными памятниками истории, археологии, архитектуры и скульптурными композициями. В области сохранены многие культурные традиции, народные промыслы и ремесла.</a:t>
            </a:r>
            <a:endParaRPr lang="ru-RU" sz="7200" dirty="0"/>
          </a:p>
        </p:txBody>
      </p:sp>
      <p:pic>
        <p:nvPicPr>
          <p:cNvPr id="4" name="Рисунок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4449" y="1609369"/>
            <a:ext cx="3531824" cy="2344248"/>
          </a:xfrm>
          <a:prstGeom prst="rect">
            <a:avLst/>
          </a:prstGeom>
        </p:spPr>
      </p:pic>
      <p:pic>
        <p:nvPicPr>
          <p:cNvPr id="5" name="Рисунок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6762" y="130691"/>
            <a:ext cx="3296992" cy="2197994"/>
          </a:xfrm>
          <a:prstGeom prst="rect">
            <a:avLst/>
          </a:prstGeom>
        </p:spPr>
      </p:pic>
      <p:pic>
        <p:nvPicPr>
          <p:cNvPr id="6" name="Рисунок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85258" y="3842197"/>
            <a:ext cx="3436292" cy="2292154"/>
          </a:xfrm>
          <a:prstGeom prst="rect">
            <a:avLst/>
          </a:prstGeom>
        </p:spPr>
      </p:pic>
    </p:spTree>
    <p:extLst>
      <p:ext uri="{BB962C8B-B14F-4D97-AF65-F5344CB8AC3E}">
        <p14:creationId xmlns:p14="http://schemas.microsoft.com/office/powerpoint/2010/main" val="40201602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489</TotalTime>
  <Words>1666</Words>
  <Application>Microsoft Office PowerPoint</Application>
  <PresentationFormat>Произвольный</PresentationFormat>
  <Paragraphs>101</Paragraphs>
  <Slides>15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Натуральные материалы</vt:lpstr>
      <vt:lpstr>Белгородчина –Родина малая, здесь начало России моей…</vt:lpstr>
      <vt:lpstr>Презентация PowerPoint</vt:lpstr>
      <vt:lpstr>Презентация PowerPoint</vt:lpstr>
      <vt:lpstr>История Белгородчины. XVI век</vt:lpstr>
      <vt:lpstr>История Белгородчины. XVII век</vt:lpstr>
      <vt:lpstr>Презентация PowerPoint</vt:lpstr>
      <vt:lpstr>История Белгородчины. XIX век </vt:lpstr>
      <vt:lpstr>История Белгородчины. XX век</vt:lpstr>
      <vt:lpstr>Белгородчина сегодня</vt:lpstr>
      <vt:lpstr>Белгородчина славится своими людьми</vt:lpstr>
      <vt:lpstr>Белгородчина промышленная</vt:lpstr>
      <vt:lpstr>Белгородчина аграрная</vt:lpstr>
      <vt:lpstr>Белгородчина культурная</vt:lpstr>
      <vt:lpstr>СВО и Белгородчина</vt:lpstr>
      <vt:lpstr>Ивня – уголок белгородчины</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1</cp:lastModifiedBy>
  <cp:revision>50</cp:revision>
  <dcterms:created xsi:type="dcterms:W3CDTF">2024-05-10T09:08:13Z</dcterms:created>
  <dcterms:modified xsi:type="dcterms:W3CDTF">2024-05-16T10:10:45Z</dcterms:modified>
</cp:coreProperties>
</file>